
<file path=[Content_Types].xml><?xml version="1.0" encoding="utf-8"?>
<Types xmlns="http://schemas.openxmlformats.org/package/2006/content-types">
  <Default Extension="jpeg" ContentType="image/jpeg"/>
  <Default Extension="mpg" ContentType="vide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7"/>
  </p:notesMasterIdLst>
  <p:handoutMasterIdLst>
    <p:handoutMasterId r:id="rId48"/>
  </p:handoutMasterIdLst>
  <p:sldIdLst>
    <p:sldId id="273" r:id="rId2"/>
    <p:sldId id="315" r:id="rId3"/>
    <p:sldId id="735" r:id="rId4"/>
    <p:sldId id="531" r:id="rId5"/>
    <p:sldId id="317" r:id="rId6"/>
    <p:sldId id="736" r:id="rId7"/>
    <p:sldId id="358" r:id="rId8"/>
    <p:sldId id="316" r:id="rId9"/>
    <p:sldId id="333" r:id="rId10"/>
    <p:sldId id="359" r:id="rId11"/>
    <p:sldId id="320" r:id="rId12"/>
    <p:sldId id="319" r:id="rId13"/>
    <p:sldId id="321" r:id="rId14"/>
    <p:sldId id="329" r:id="rId15"/>
    <p:sldId id="327" r:id="rId16"/>
    <p:sldId id="331" r:id="rId17"/>
    <p:sldId id="332" r:id="rId18"/>
    <p:sldId id="737" r:id="rId19"/>
    <p:sldId id="330" r:id="rId20"/>
    <p:sldId id="739" r:id="rId21"/>
    <p:sldId id="725" r:id="rId22"/>
    <p:sldId id="535" r:id="rId23"/>
    <p:sldId id="534" r:id="rId24"/>
    <p:sldId id="536" r:id="rId25"/>
    <p:sldId id="360" r:id="rId26"/>
    <p:sldId id="740" r:id="rId27"/>
    <p:sldId id="340" r:id="rId28"/>
    <p:sldId id="341" r:id="rId29"/>
    <p:sldId id="343" r:id="rId30"/>
    <p:sldId id="346" r:id="rId31"/>
    <p:sldId id="347" r:id="rId32"/>
    <p:sldId id="349" r:id="rId33"/>
    <p:sldId id="350" r:id="rId34"/>
    <p:sldId id="351" r:id="rId35"/>
    <p:sldId id="741" r:id="rId36"/>
    <p:sldId id="353" r:id="rId37"/>
    <p:sldId id="354" r:id="rId38"/>
    <p:sldId id="334" r:id="rId39"/>
    <p:sldId id="355" r:id="rId40"/>
    <p:sldId id="356" r:id="rId41"/>
    <p:sldId id="361" r:id="rId42"/>
    <p:sldId id="743" r:id="rId43"/>
    <p:sldId id="742" r:id="rId44"/>
    <p:sldId id="744" r:id="rId45"/>
    <p:sldId id="3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347" userDrawn="1">
          <p15:clr>
            <a:srgbClr val="A4A3A4"/>
          </p15:clr>
        </p15:guide>
        <p15:guide id="3" pos="7310" userDrawn="1">
          <p15:clr>
            <a:srgbClr val="A4A3A4"/>
          </p15:clr>
        </p15:guide>
        <p15:guide id="4" orient="horz" pos="1049" userDrawn="1">
          <p15:clr>
            <a:srgbClr val="A4A3A4"/>
          </p15:clr>
        </p15:guide>
        <p15:guide id="5" orient="horz" pos="210" userDrawn="1">
          <p15:clr>
            <a:srgbClr val="A4A3A4"/>
          </p15:clr>
        </p15:guide>
        <p15:guide id="6" orient="horz" pos="3906" userDrawn="1">
          <p15:clr>
            <a:srgbClr val="A4A3A4"/>
          </p15:clr>
        </p15:guide>
        <p15:guide id="7" pos="892" userDrawn="1">
          <p15:clr>
            <a:srgbClr val="A4A3A4"/>
          </p15:clr>
        </p15:guide>
        <p15:guide id="8" pos="50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FC60C9-3A84-4F4D-B22E-9E8E326CFCD9}" v="272" dt="2023-02-24T18:00:12.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27"/>
    <p:restoredTop sz="50068"/>
  </p:normalViewPr>
  <p:slideViewPr>
    <p:cSldViewPr snapToGrid="0" snapToObjects="1">
      <p:cViewPr varScale="1">
        <p:scale>
          <a:sx n="56" d="100"/>
          <a:sy n="56" d="100"/>
        </p:scale>
        <p:origin x="2336" y="176"/>
      </p:cViewPr>
      <p:guideLst>
        <p:guide orient="horz" pos="1480"/>
        <p:guide pos="347"/>
        <p:guide pos="7310"/>
        <p:guide orient="horz" pos="1049"/>
        <p:guide orient="horz" pos="210"/>
        <p:guide orient="horz" pos="3906"/>
        <p:guide pos="892"/>
        <p:guide pos="5019"/>
      </p:guideLst>
    </p:cSldViewPr>
  </p:slideViewPr>
  <p:notesTextViewPr>
    <p:cViewPr>
      <p:scale>
        <a:sx n="1" d="1"/>
        <a:sy n="1" d="1"/>
      </p:scale>
      <p:origin x="0" y="-896"/>
    </p:cViewPr>
  </p:notesTextViewPr>
  <p:notesViewPr>
    <p:cSldViewPr snapToGrid="0" snapToObjects="1" showGuides="1">
      <p:cViewPr varScale="1">
        <p:scale>
          <a:sx n="135" d="100"/>
          <a:sy n="135"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rga Vesterte" userId="6ffe0141a77b9d45" providerId="LiveId" clId="{D9FC60C9-3A84-4F4D-B22E-9E8E326CFCD9}"/>
    <pc:docChg chg="addSld delSld modSld">
      <pc:chgData name="Jurga Vesterte" userId="6ffe0141a77b9d45" providerId="LiveId" clId="{D9FC60C9-3A84-4F4D-B22E-9E8E326CFCD9}" dt="2023-02-24T18:00:22.931" v="1" actId="2696"/>
      <pc:docMkLst>
        <pc:docMk/>
      </pc:docMkLst>
      <pc:sldChg chg="del">
        <pc:chgData name="Jurga Vesterte" userId="6ffe0141a77b9d45" providerId="LiveId" clId="{D9FC60C9-3A84-4F4D-B22E-9E8E326CFCD9}" dt="2023-02-24T18:00:22.931" v="1" actId="2696"/>
        <pc:sldMkLst>
          <pc:docMk/>
          <pc:sldMk cId="2697771250" sldId="533"/>
        </pc:sldMkLst>
      </pc:sldChg>
      <pc:sldChg chg="add">
        <pc:chgData name="Jurga Vesterte" userId="6ffe0141a77b9d45" providerId="LiveId" clId="{D9FC60C9-3A84-4F4D-B22E-9E8E326CFCD9}" dt="2023-02-24T18:00:12.668" v="0"/>
        <pc:sldMkLst>
          <pc:docMk/>
          <pc:sldMk cId="909556591" sldId="72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5C615-ACC5-F942-9688-F9091E6ADA8A}"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GB"/>
        </a:p>
      </dgm:t>
    </dgm:pt>
    <dgm:pt modelId="{7D0F922E-6BEA-3840-BAF6-DC9000E59B1E}">
      <dgm:prSet custT="1"/>
      <dgm:spPr/>
      <dgm:t>
        <a:bodyPr/>
        <a:lstStyle/>
        <a:p>
          <a:r>
            <a:rPr lang="en-GB" sz="2400" b="0" noProof="0" dirty="0"/>
            <a:t>Decision preparation</a:t>
          </a:r>
        </a:p>
      </dgm:t>
    </dgm:pt>
    <dgm:pt modelId="{3F530EE9-0364-9144-BA96-A29BA982DA1F}" type="parTrans" cxnId="{50C0A2F2-F72F-394F-BF9D-D3FEC6E0D22E}">
      <dgm:prSet/>
      <dgm:spPr/>
      <dgm:t>
        <a:bodyPr/>
        <a:lstStyle/>
        <a:p>
          <a:endParaRPr lang="en-GB" sz="2400" b="0"/>
        </a:p>
      </dgm:t>
    </dgm:pt>
    <dgm:pt modelId="{54BCDB66-13C8-6148-85BB-4D41CB2912A5}" type="sibTrans" cxnId="{50C0A2F2-F72F-394F-BF9D-D3FEC6E0D22E}">
      <dgm:prSet/>
      <dgm:spPr/>
      <dgm:t>
        <a:bodyPr/>
        <a:lstStyle/>
        <a:p>
          <a:endParaRPr lang="en-GB" sz="2400" b="0"/>
        </a:p>
      </dgm:t>
    </dgm:pt>
    <dgm:pt modelId="{85E293C6-DBBA-AC41-919B-CEB4D7B2E90F}">
      <dgm:prSet custT="1"/>
      <dgm:spPr/>
      <dgm:t>
        <a:bodyPr/>
        <a:lstStyle/>
        <a:p>
          <a:r>
            <a:rPr lang="en-GB" sz="2400" b="0" noProof="0" dirty="0"/>
            <a:t>Decision-making process</a:t>
          </a:r>
        </a:p>
      </dgm:t>
    </dgm:pt>
    <dgm:pt modelId="{C9B84D44-C1AA-3849-B4A6-222306E4826F}" type="parTrans" cxnId="{330054E3-890C-0445-8958-75F6664A9982}">
      <dgm:prSet/>
      <dgm:spPr/>
      <dgm:t>
        <a:bodyPr/>
        <a:lstStyle/>
        <a:p>
          <a:endParaRPr lang="en-GB" sz="2400" b="0"/>
        </a:p>
      </dgm:t>
    </dgm:pt>
    <dgm:pt modelId="{38AF158A-3284-6C43-AA05-8B0AD79D8662}" type="sibTrans" cxnId="{330054E3-890C-0445-8958-75F6664A9982}">
      <dgm:prSet/>
      <dgm:spPr/>
      <dgm:t>
        <a:bodyPr/>
        <a:lstStyle/>
        <a:p>
          <a:endParaRPr lang="en-GB" sz="2400" b="0"/>
        </a:p>
      </dgm:t>
    </dgm:pt>
    <dgm:pt modelId="{F45CEAEB-8EF4-CA4B-9BD0-8496B3B755FF}">
      <dgm:prSet custT="1"/>
      <dgm:spPr/>
      <dgm:t>
        <a:bodyPr/>
        <a:lstStyle/>
        <a:p>
          <a:r>
            <a:rPr lang="en-GB" sz="2400" b="0" noProof="0" dirty="0"/>
            <a:t>Decision implementation</a:t>
          </a:r>
        </a:p>
      </dgm:t>
    </dgm:pt>
    <dgm:pt modelId="{35EC6571-1D8B-7946-B914-E6525C6E9420}" type="parTrans" cxnId="{05C1DD97-DD09-AB45-86B9-F4A09FD7371C}">
      <dgm:prSet/>
      <dgm:spPr/>
      <dgm:t>
        <a:bodyPr/>
        <a:lstStyle/>
        <a:p>
          <a:endParaRPr lang="en-GB" sz="2400" b="0"/>
        </a:p>
      </dgm:t>
    </dgm:pt>
    <dgm:pt modelId="{3B0A2066-2006-3F41-A2B9-F4794B4B84D6}" type="sibTrans" cxnId="{05C1DD97-DD09-AB45-86B9-F4A09FD7371C}">
      <dgm:prSet/>
      <dgm:spPr/>
      <dgm:t>
        <a:bodyPr/>
        <a:lstStyle/>
        <a:p>
          <a:endParaRPr lang="en-GB" sz="2400" b="0"/>
        </a:p>
      </dgm:t>
    </dgm:pt>
    <dgm:pt modelId="{828F6126-CFDE-A14F-A383-24958B9E25A8}" type="pres">
      <dgm:prSet presAssocID="{5505C615-ACC5-F942-9688-F9091E6ADA8A}" presName="cycle" presStyleCnt="0">
        <dgm:presLayoutVars>
          <dgm:dir/>
          <dgm:resizeHandles val="exact"/>
        </dgm:presLayoutVars>
      </dgm:prSet>
      <dgm:spPr/>
    </dgm:pt>
    <dgm:pt modelId="{9B9E9E78-92F9-A34D-9BFC-9EFAD701A160}" type="pres">
      <dgm:prSet presAssocID="{7D0F922E-6BEA-3840-BAF6-DC9000E59B1E}" presName="node" presStyleLbl="node1" presStyleIdx="0" presStyleCnt="3" custScaleX="122988" custRadScaleRad="81287" custRadScaleInc="-2093">
        <dgm:presLayoutVars>
          <dgm:bulletEnabled val="1"/>
        </dgm:presLayoutVars>
      </dgm:prSet>
      <dgm:spPr/>
    </dgm:pt>
    <dgm:pt modelId="{FD57EEFB-E596-CC49-B059-325F0F724CC3}" type="pres">
      <dgm:prSet presAssocID="{7D0F922E-6BEA-3840-BAF6-DC9000E59B1E}" presName="spNode" presStyleCnt="0"/>
      <dgm:spPr/>
    </dgm:pt>
    <dgm:pt modelId="{788665CE-84E4-9C48-B215-29773E5BE87E}" type="pres">
      <dgm:prSet presAssocID="{54BCDB66-13C8-6148-85BB-4D41CB2912A5}" presName="sibTrans" presStyleLbl="sibTrans1D1" presStyleIdx="0" presStyleCnt="3"/>
      <dgm:spPr/>
    </dgm:pt>
    <dgm:pt modelId="{6740BEF5-B940-1546-B995-D43219CEF2CB}" type="pres">
      <dgm:prSet presAssocID="{85E293C6-DBBA-AC41-919B-CEB4D7B2E90F}" presName="node" presStyleLbl="node1" presStyleIdx="1" presStyleCnt="3" custScaleX="122988">
        <dgm:presLayoutVars>
          <dgm:bulletEnabled val="1"/>
        </dgm:presLayoutVars>
      </dgm:prSet>
      <dgm:spPr/>
    </dgm:pt>
    <dgm:pt modelId="{44E7A2B4-4137-8142-B0F6-223880A52AE4}" type="pres">
      <dgm:prSet presAssocID="{85E293C6-DBBA-AC41-919B-CEB4D7B2E90F}" presName="spNode" presStyleCnt="0"/>
      <dgm:spPr/>
    </dgm:pt>
    <dgm:pt modelId="{8791F7B3-4E7F-2D4F-B8E7-F8396CCA7DD9}" type="pres">
      <dgm:prSet presAssocID="{38AF158A-3284-6C43-AA05-8B0AD79D8662}" presName="sibTrans" presStyleLbl="sibTrans1D1" presStyleIdx="1" presStyleCnt="3"/>
      <dgm:spPr/>
    </dgm:pt>
    <dgm:pt modelId="{498F7E4B-387A-7C45-8391-4B61203B735F}" type="pres">
      <dgm:prSet presAssocID="{F45CEAEB-8EF4-CA4B-9BD0-8496B3B755FF}" presName="node" presStyleLbl="node1" presStyleIdx="2" presStyleCnt="3" custScaleX="122988">
        <dgm:presLayoutVars>
          <dgm:bulletEnabled val="1"/>
        </dgm:presLayoutVars>
      </dgm:prSet>
      <dgm:spPr/>
    </dgm:pt>
    <dgm:pt modelId="{CC40C3F7-9A70-8743-B358-F245DE496B5E}" type="pres">
      <dgm:prSet presAssocID="{F45CEAEB-8EF4-CA4B-9BD0-8496B3B755FF}" presName="spNode" presStyleCnt="0"/>
      <dgm:spPr/>
    </dgm:pt>
    <dgm:pt modelId="{DE66E6FE-826E-5145-9DD3-733AEFC2A956}" type="pres">
      <dgm:prSet presAssocID="{3B0A2066-2006-3F41-A2B9-F4794B4B84D6}" presName="sibTrans" presStyleLbl="sibTrans1D1" presStyleIdx="2" presStyleCnt="3"/>
      <dgm:spPr/>
    </dgm:pt>
  </dgm:ptLst>
  <dgm:cxnLst>
    <dgm:cxn modelId="{5F44E110-1437-DB4F-A2C8-3748C6F98519}" type="presOf" srcId="{85E293C6-DBBA-AC41-919B-CEB4D7B2E90F}" destId="{6740BEF5-B940-1546-B995-D43219CEF2CB}" srcOrd="0" destOrd="0" presId="urn:microsoft.com/office/officeart/2005/8/layout/cycle6"/>
    <dgm:cxn modelId="{A4EE4130-35A1-2446-8042-FF248DA21D80}" type="presOf" srcId="{7D0F922E-6BEA-3840-BAF6-DC9000E59B1E}" destId="{9B9E9E78-92F9-A34D-9BFC-9EFAD701A160}" srcOrd="0" destOrd="0" presId="urn:microsoft.com/office/officeart/2005/8/layout/cycle6"/>
    <dgm:cxn modelId="{3D2A6047-F5B5-434E-B1E3-C29D858E4306}" type="presOf" srcId="{3B0A2066-2006-3F41-A2B9-F4794B4B84D6}" destId="{DE66E6FE-826E-5145-9DD3-733AEFC2A956}" srcOrd="0" destOrd="0" presId="urn:microsoft.com/office/officeart/2005/8/layout/cycle6"/>
    <dgm:cxn modelId="{B24A0766-4C6B-6B4E-A698-466BFA09D4FD}" type="presOf" srcId="{38AF158A-3284-6C43-AA05-8B0AD79D8662}" destId="{8791F7B3-4E7F-2D4F-B8E7-F8396CCA7DD9}" srcOrd="0" destOrd="0" presId="urn:microsoft.com/office/officeart/2005/8/layout/cycle6"/>
    <dgm:cxn modelId="{16437669-772C-7D40-9F5F-AC1FD79EF4EF}" type="presOf" srcId="{5505C615-ACC5-F942-9688-F9091E6ADA8A}" destId="{828F6126-CFDE-A14F-A383-24958B9E25A8}" srcOrd="0" destOrd="0" presId="urn:microsoft.com/office/officeart/2005/8/layout/cycle6"/>
    <dgm:cxn modelId="{05C1DD97-DD09-AB45-86B9-F4A09FD7371C}" srcId="{5505C615-ACC5-F942-9688-F9091E6ADA8A}" destId="{F45CEAEB-8EF4-CA4B-9BD0-8496B3B755FF}" srcOrd="2" destOrd="0" parTransId="{35EC6571-1D8B-7946-B914-E6525C6E9420}" sibTransId="{3B0A2066-2006-3F41-A2B9-F4794B4B84D6}"/>
    <dgm:cxn modelId="{60029F99-0247-2441-BF62-ED572EDA4AEC}" type="presOf" srcId="{F45CEAEB-8EF4-CA4B-9BD0-8496B3B755FF}" destId="{498F7E4B-387A-7C45-8391-4B61203B735F}" srcOrd="0" destOrd="0" presId="urn:microsoft.com/office/officeart/2005/8/layout/cycle6"/>
    <dgm:cxn modelId="{330054E3-890C-0445-8958-75F6664A9982}" srcId="{5505C615-ACC5-F942-9688-F9091E6ADA8A}" destId="{85E293C6-DBBA-AC41-919B-CEB4D7B2E90F}" srcOrd="1" destOrd="0" parTransId="{C9B84D44-C1AA-3849-B4A6-222306E4826F}" sibTransId="{38AF158A-3284-6C43-AA05-8B0AD79D8662}"/>
    <dgm:cxn modelId="{50C0A2F2-F72F-394F-BF9D-D3FEC6E0D22E}" srcId="{5505C615-ACC5-F942-9688-F9091E6ADA8A}" destId="{7D0F922E-6BEA-3840-BAF6-DC9000E59B1E}" srcOrd="0" destOrd="0" parTransId="{3F530EE9-0364-9144-BA96-A29BA982DA1F}" sibTransId="{54BCDB66-13C8-6148-85BB-4D41CB2912A5}"/>
    <dgm:cxn modelId="{9F77C4FD-5791-A544-A07F-6E40A3B0B9F4}" type="presOf" srcId="{54BCDB66-13C8-6148-85BB-4D41CB2912A5}" destId="{788665CE-84E4-9C48-B215-29773E5BE87E}" srcOrd="0" destOrd="0" presId="urn:microsoft.com/office/officeart/2005/8/layout/cycle6"/>
    <dgm:cxn modelId="{0B0DF3BB-2CC0-7048-A609-A8C4E40F8934}" type="presParOf" srcId="{828F6126-CFDE-A14F-A383-24958B9E25A8}" destId="{9B9E9E78-92F9-A34D-9BFC-9EFAD701A160}" srcOrd="0" destOrd="0" presId="urn:microsoft.com/office/officeart/2005/8/layout/cycle6"/>
    <dgm:cxn modelId="{BDA5ED99-8974-7746-81AB-9BD4B27FE55F}" type="presParOf" srcId="{828F6126-CFDE-A14F-A383-24958B9E25A8}" destId="{FD57EEFB-E596-CC49-B059-325F0F724CC3}" srcOrd="1" destOrd="0" presId="urn:microsoft.com/office/officeart/2005/8/layout/cycle6"/>
    <dgm:cxn modelId="{8FDF13FB-1350-0247-A2C7-8AA2458EE7FD}" type="presParOf" srcId="{828F6126-CFDE-A14F-A383-24958B9E25A8}" destId="{788665CE-84E4-9C48-B215-29773E5BE87E}" srcOrd="2" destOrd="0" presId="urn:microsoft.com/office/officeart/2005/8/layout/cycle6"/>
    <dgm:cxn modelId="{DF447704-95B8-7443-B32A-454605305542}" type="presParOf" srcId="{828F6126-CFDE-A14F-A383-24958B9E25A8}" destId="{6740BEF5-B940-1546-B995-D43219CEF2CB}" srcOrd="3" destOrd="0" presId="urn:microsoft.com/office/officeart/2005/8/layout/cycle6"/>
    <dgm:cxn modelId="{3013EABA-5733-3E4C-8FAE-9FEBE46D661D}" type="presParOf" srcId="{828F6126-CFDE-A14F-A383-24958B9E25A8}" destId="{44E7A2B4-4137-8142-B0F6-223880A52AE4}" srcOrd="4" destOrd="0" presId="urn:microsoft.com/office/officeart/2005/8/layout/cycle6"/>
    <dgm:cxn modelId="{F211BF9D-87A7-A24D-9744-F2E4CF55D7F3}" type="presParOf" srcId="{828F6126-CFDE-A14F-A383-24958B9E25A8}" destId="{8791F7B3-4E7F-2D4F-B8E7-F8396CCA7DD9}" srcOrd="5" destOrd="0" presId="urn:microsoft.com/office/officeart/2005/8/layout/cycle6"/>
    <dgm:cxn modelId="{E20E5A96-246E-294D-9673-E4A72BE82277}" type="presParOf" srcId="{828F6126-CFDE-A14F-A383-24958B9E25A8}" destId="{498F7E4B-387A-7C45-8391-4B61203B735F}" srcOrd="6" destOrd="0" presId="urn:microsoft.com/office/officeart/2005/8/layout/cycle6"/>
    <dgm:cxn modelId="{6946EBEB-6C5F-5443-84C4-3FF5475D4323}" type="presParOf" srcId="{828F6126-CFDE-A14F-A383-24958B9E25A8}" destId="{CC40C3F7-9A70-8743-B358-F245DE496B5E}" srcOrd="7" destOrd="0" presId="urn:microsoft.com/office/officeart/2005/8/layout/cycle6"/>
    <dgm:cxn modelId="{4E09F2EB-99C0-7F40-863E-76CD906DE395}" type="presParOf" srcId="{828F6126-CFDE-A14F-A383-24958B9E25A8}" destId="{DE66E6FE-826E-5145-9DD3-733AEFC2A956}"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74930B-D240-8D47-AD81-AB5B3E5F50FC}" type="doc">
      <dgm:prSet loTypeId="urn:microsoft.com/office/officeart/2005/8/layout/chevron2" loCatId="cycle" qsTypeId="urn:microsoft.com/office/officeart/2005/8/quickstyle/simple1" qsCatId="simple" csTypeId="urn:microsoft.com/office/officeart/2005/8/colors/accent1_2" csCatId="accent1" phldr="1"/>
      <dgm:spPr/>
      <dgm:t>
        <a:bodyPr/>
        <a:lstStyle/>
        <a:p>
          <a:endParaRPr lang="en-GB"/>
        </a:p>
      </dgm:t>
    </dgm:pt>
    <dgm:pt modelId="{291EB235-8D69-9C40-8D39-262B4C8CBD8E}">
      <dgm:prSet/>
      <dgm:spPr/>
      <dgm:t>
        <a:bodyPr/>
        <a:lstStyle/>
        <a:p>
          <a:pPr>
            <a:buNone/>
          </a:pPr>
          <a:r>
            <a:rPr lang="en-GB" dirty="0"/>
            <a:t>Identifying the problem</a:t>
          </a:r>
          <a:endParaRPr lang="en-LT" dirty="0"/>
        </a:p>
      </dgm:t>
    </dgm:pt>
    <dgm:pt modelId="{22D0F698-FF95-FE4C-9C68-9ADD3D45D3F6}" type="parTrans" cxnId="{F4934842-176B-D241-8B5E-93E19F1D2D8A}">
      <dgm:prSet/>
      <dgm:spPr/>
      <dgm:t>
        <a:bodyPr/>
        <a:lstStyle/>
        <a:p>
          <a:endParaRPr lang="en-GB"/>
        </a:p>
      </dgm:t>
    </dgm:pt>
    <dgm:pt modelId="{586BC061-AB9A-DC45-B437-0BC69343CBC5}" type="sibTrans" cxnId="{F4934842-176B-D241-8B5E-93E19F1D2D8A}">
      <dgm:prSet/>
      <dgm:spPr/>
      <dgm:t>
        <a:bodyPr/>
        <a:lstStyle/>
        <a:p>
          <a:endParaRPr lang="en-GB"/>
        </a:p>
      </dgm:t>
    </dgm:pt>
    <dgm:pt modelId="{8C163DB1-5A84-7B48-9621-AAEFD4D043DE}">
      <dgm:prSet/>
      <dgm:spPr/>
      <dgm:t>
        <a:bodyPr/>
        <a:lstStyle/>
        <a:p>
          <a:r>
            <a:rPr lang="en-GB" dirty="0"/>
            <a:t>Step 2</a:t>
          </a:r>
          <a:endParaRPr lang="en-LT" dirty="0"/>
        </a:p>
      </dgm:t>
    </dgm:pt>
    <dgm:pt modelId="{BC869E1C-C7DC-0E40-B030-E7481ECA06D7}" type="parTrans" cxnId="{8B2795D1-41CF-964E-9513-AEDE34A0479E}">
      <dgm:prSet/>
      <dgm:spPr/>
      <dgm:t>
        <a:bodyPr/>
        <a:lstStyle/>
        <a:p>
          <a:endParaRPr lang="en-GB"/>
        </a:p>
      </dgm:t>
    </dgm:pt>
    <dgm:pt modelId="{E2EDC029-6799-7A4F-999D-F927C4E6BA17}" type="sibTrans" cxnId="{8B2795D1-41CF-964E-9513-AEDE34A0479E}">
      <dgm:prSet/>
      <dgm:spPr/>
      <dgm:t>
        <a:bodyPr/>
        <a:lstStyle/>
        <a:p>
          <a:endParaRPr lang="en-GB"/>
        </a:p>
      </dgm:t>
    </dgm:pt>
    <dgm:pt modelId="{732A177A-7170-0A4D-ABF6-028AF1CF7068}">
      <dgm:prSet/>
      <dgm:spPr/>
      <dgm:t>
        <a:bodyPr/>
        <a:lstStyle/>
        <a:p>
          <a:r>
            <a:rPr lang="en-GB" dirty="0"/>
            <a:t>Step 3</a:t>
          </a:r>
          <a:endParaRPr lang="en-LT" dirty="0"/>
        </a:p>
      </dgm:t>
    </dgm:pt>
    <dgm:pt modelId="{9517A367-0490-FB49-90FB-7C6934949B27}" type="parTrans" cxnId="{9AD852F4-CC48-534F-B540-C74B2D487C1A}">
      <dgm:prSet/>
      <dgm:spPr/>
      <dgm:t>
        <a:bodyPr/>
        <a:lstStyle/>
        <a:p>
          <a:endParaRPr lang="en-GB"/>
        </a:p>
      </dgm:t>
    </dgm:pt>
    <dgm:pt modelId="{49371C3B-FB61-784A-B3B3-9E94FFD75CD2}" type="sibTrans" cxnId="{9AD852F4-CC48-534F-B540-C74B2D487C1A}">
      <dgm:prSet/>
      <dgm:spPr/>
      <dgm:t>
        <a:bodyPr/>
        <a:lstStyle/>
        <a:p>
          <a:endParaRPr lang="en-GB"/>
        </a:p>
      </dgm:t>
    </dgm:pt>
    <dgm:pt modelId="{74957482-1F30-C94F-8605-63ACAF178A0F}">
      <dgm:prSet/>
      <dgm:spPr/>
      <dgm:t>
        <a:bodyPr/>
        <a:lstStyle/>
        <a:p>
          <a:r>
            <a:rPr lang="en-GB" dirty="0"/>
            <a:t>Step 4</a:t>
          </a:r>
          <a:endParaRPr lang="en-LT" dirty="0"/>
        </a:p>
      </dgm:t>
    </dgm:pt>
    <dgm:pt modelId="{A0C68D21-1890-4B4B-BB95-E0C0CB98B3D4}" type="parTrans" cxnId="{A98710E2-82C1-4240-AE8C-AF40AD7BA1F1}">
      <dgm:prSet/>
      <dgm:spPr/>
      <dgm:t>
        <a:bodyPr/>
        <a:lstStyle/>
        <a:p>
          <a:endParaRPr lang="en-GB"/>
        </a:p>
      </dgm:t>
    </dgm:pt>
    <dgm:pt modelId="{D65551E8-F9EA-0947-9A7D-AFA2D17D3F6F}" type="sibTrans" cxnId="{A98710E2-82C1-4240-AE8C-AF40AD7BA1F1}">
      <dgm:prSet/>
      <dgm:spPr/>
      <dgm:t>
        <a:bodyPr/>
        <a:lstStyle/>
        <a:p>
          <a:endParaRPr lang="en-GB"/>
        </a:p>
      </dgm:t>
    </dgm:pt>
    <dgm:pt modelId="{04F9C945-2080-5B47-9D44-6EE17E10CC60}">
      <dgm:prSet/>
      <dgm:spPr/>
      <dgm:t>
        <a:bodyPr/>
        <a:lstStyle/>
        <a:p>
          <a:r>
            <a:rPr lang="en-GB" dirty="0"/>
            <a:t>Step 5</a:t>
          </a:r>
          <a:endParaRPr lang="en-LT" dirty="0"/>
        </a:p>
      </dgm:t>
    </dgm:pt>
    <dgm:pt modelId="{87433EEF-D054-F543-87F4-110201175499}" type="parTrans" cxnId="{EF9B7D04-E35B-D84B-9F68-2736F37EFC2F}">
      <dgm:prSet/>
      <dgm:spPr/>
      <dgm:t>
        <a:bodyPr/>
        <a:lstStyle/>
        <a:p>
          <a:endParaRPr lang="en-GB"/>
        </a:p>
      </dgm:t>
    </dgm:pt>
    <dgm:pt modelId="{A559E70B-5F95-3241-8C67-6BDF72576DBA}" type="sibTrans" cxnId="{EF9B7D04-E35B-D84B-9F68-2736F37EFC2F}">
      <dgm:prSet/>
      <dgm:spPr/>
      <dgm:t>
        <a:bodyPr/>
        <a:lstStyle/>
        <a:p>
          <a:endParaRPr lang="en-GB"/>
        </a:p>
      </dgm:t>
    </dgm:pt>
    <dgm:pt modelId="{E287AD45-BC6B-BB45-A299-48D2AB245993}">
      <dgm:prSet/>
      <dgm:spPr/>
      <dgm:t>
        <a:bodyPr/>
        <a:lstStyle/>
        <a:p>
          <a:r>
            <a:rPr lang="en-GB" dirty="0"/>
            <a:t>Step 6</a:t>
          </a:r>
          <a:endParaRPr lang="en-LT" dirty="0"/>
        </a:p>
      </dgm:t>
    </dgm:pt>
    <dgm:pt modelId="{6DC90D97-3552-014D-B351-44B834C5BDF7}" type="parTrans" cxnId="{2277B6E7-185B-854E-B99E-AB00E43C0F11}">
      <dgm:prSet/>
      <dgm:spPr/>
      <dgm:t>
        <a:bodyPr/>
        <a:lstStyle/>
        <a:p>
          <a:endParaRPr lang="en-GB"/>
        </a:p>
      </dgm:t>
    </dgm:pt>
    <dgm:pt modelId="{BED1C2F0-B647-CE4C-83C9-F62A804F207E}" type="sibTrans" cxnId="{2277B6E7-185B-854E-B99E-AB00E43C0F11}">
      <dgm:prSet/>
      <dgm:spPr/>
      <dgm:t>
        <a:bodyPr/>
        <a:lstStyle/>
        <a:p>
          <a:endParaRPr lang="en-GB"/>
        </a:p>
      </dgm:t>
    </dgm:pt>
    <dgm:pt modelId="{953BF2A5-DC33-C84C-82A0-D53DEF8DC31B}">
      <dgm:prSet/>
      <dgm:spPr/>
      <dgm:t>
        <a:bodyPr/>
        <a:lstStyle/>
        <a:p>
          <a:r>
            <a:rPr lang="en-LT"/>
            <a:t>Step 1</a:t>
          </a:r>
          <a:endParaRPr lang="en-LT" dirty="0"/>
        </a:p>
      </dgm:t>
    </dgm:pt>
    <dgm:pt modelId="{89228B26-62C6-7849-8E60-258C968E7CDE}" type="parTrans" cxnId="{FB3175D0-1FEC-A145-8EE6-E259C5D998B1}">
      <dgm:prSet/>
      <dgm:spPr/>
      <dgm:t>
        <a:bodyPr/>
        <a:lstStyle/>
        <a:p>
          <a:endParaRPr lang="en-GB"/>
        </a:p>
      </dgm:t>
    </dgm:pt>
    <dgm:pt modelId="{BD636F21-DE0C-DA4C-A479-3E219E4D3B95}" type="sibTrans" cxnId="{FB3175D0-1FEC-A145-8EE6-E259C5D998B1}">
      <dgm:prSet/>
      <dgm:spPr/>
      <dgm:t>
        <a:bodyPr/>
        <a:lstStyle/>
        <a:p>
          <a:endParaRPr lang="en-GB"/>
        </a:p>
      </dgm:t>
    </dgm:pt>
    <dgm:pt modelId="{A3B862C3-6762-484A-A030-096A1E2D8EBB}">
      <dgm:prSet/>
      <dgm:spPr/>
      <dgm:t>
        <a:bodyPr/>
        <a:lstStyle/>
        <a:p>
          <a:pPr>
            <a:buNone/>
          </a:pPr>
          <a:r>
            <a:rPr lang="en-GB" dirty="0"/>
            <a:t>Gathering information</a:t>
          </a:r>
          <a:endParaRPr lang="en-LT" dirty="0"/>
        </a:p>
      </dgm:t>
    </dgm:pt>
    <dgm:pt modelId="{C050E90A-CEE3-E249-BBFE-2E4AEE83B8E6}" type="parTrans" cxnId="{0C6CE58D-B1F2-0541-81C6-1361B7496D4B}">
      <dgm:prSet/>
      <dgm:spPr/>
      <dgm:t>
        <a:bodyPr/>
        <a:lstStyle/>
        <a:p>
          <a:endParaRPr lang="en-GB"/>
        </a:p>
      </dgm:t>
    </dgm:pt>
    <dgm:pt modelId="{3F5E4618-F812-224C-9D9C-490ECFAE079C}" type="sibTrans" cxnId="{0C6CE58D-B1F2-0541-81C6-1361B7496D4B}">
      <dgm:prSet/>
      <dgm:spPr/>
      <dgm:t>
        <a:bodyPr/>
        <a:lstStyle/>
        <a:p>
          <a:endParaRPr lang="en-GB"/>
        </a:p>
      </dgm:t>
    </dgm:pt>
    <dgm:pt modelId="{44FE9E40-F314-5446-BBB4-C25B985BE60C}">
      <dgm:prSet/>
      <dgm:spPr/>
      <dgm:t>
        <a:bodyPr/>
        <a:lstStyle/>
        <a:p>
          <a:pPr>
            <a:buNone/>
          </a:pPr>
          <a:r>
            <a:rPr lang="en-GB" dirty="0"/>
            <a:t>Identifying decision criteria</a:t>
          </a:r>
          <a:endParaRPr lang="en-LT" dirty="0"/>
        </a:p>
      </dgm:t>
    </dgm:pt>
    <dgm:pt modelId="{439DC7D3-B384-7048-A337-E1AD7B961D2E}" type="parTrans" cxnId="{93259CCC-2310-9146-96A1-40615821AB5D}">
      <dgm:prSet/>
      <dgm:spPr/>
      <dgm:t>
        <a:bodyPr/>
        <a:lstStyle/>
        <a:p>
          <a:endParaRPr lang="en-GB"/>
        </a:p>
      </dgm:t>
    </dgm:pt>
    <dgm:pt modelId="{170B02DC-231D-C947-A927-C29E026FB8E2}" type="sibTrans" cxnId="{93259CCC-2310-9146-96A1-40615821AB5D}">
      <dgm:prSet/>
      <dgm:spPr/>
      <dgm:t>
        <a:bodyPr/>
        <a:lstStyle/>
        <a:p>
          <a:endParaRPr lang="en-GB"/>
        </a:p>
      </dgm:t>
    </dgm:pt>
    <dgm:pt modelId="{DD45CAF7-7EA7-1C49-9925-C87B4415169B}">
      <dgm:prSet/>
      <dgm:spPr/>
      <dgm:t>
        <a:bodyPr/>
        <a:lstStyle/>
        <a:p>
          <a:pPr>
            <a:buNone/>
          </a:pPr>
          <a:r>
            <a:rPr lang="en-GB" dirty="0"/>
            <a:t>Generating alternatives</a:t>
          </a:r>
          <a:endParaRPr lang="en-LT" dirty="0"/>
        </a:p>
      </dgm:t>
    </dgm:pt>
    <dgm:pt modelId="{BC303AD7-ADC0-3F4D-AD66-A1707CE6A983}" type="parTrans" cxnId="{6420D660-0AE7-B34C-928A-1E5012856614}">
      <dgm:prSet/>
      <dgm:spPr/>
      <dgm:t>
        <a:bodyPr/>
        <a:lstStyle/>
        <a:p>
          <a:endParaRPr lang="en-GB"/>
        </a:p>
      </dgm:t>
    </dgm:pt>
    <dgm:pt modelId="{27C64195-887F-DC4F-BD23-FE710B6F7E90}" type="sibTrans" cxnId="{6420D660-0AE7-B34C-928A-1E5012856614}">
      <dgm:prSet/>
      <dgm:spPr/>
      <dgm:t>
        <a:bodyPr/>
        <a:lstStyle/>
        <a:p>
          <a:endParaRPr lang="en-GB"/>
        </a:p>
      </dgm:t>
    </dgm:pt>
    <dgm:pt modelId="{2E8E44A4-33D3-3A4B-B909-C11021C78676}">
      <dgm:prSet/>
      <dgm:spPr/>
      <dgm:t>
        <a:bodyPr/>
        <a:lstStyle/>
        <a:p>
          <a:pPr>
            <a:buNone/>
          </a:pPr>
          <a:r>
            <a:rPr lang="en-GB" dirty="0"/>
            <a:t>Evaluating alternatives</a:t>
          </a:r>
          <a:endParaRPr lang="en-LT" dirty="0"/>
        </a:p>
      </dgm:t>
    </dgm:pt>
    <dgm:pt modelId="{5DF430DA-3CE8-4D46-829B-82B98D6A10BD}" type="parTrans" cxnId="{F6D54C32-FA3C-DA4A-87C4-C996A621503F}">
      <dgm:prSet/>
      <dgm:spPr/>
      <dgm:t>
        <a:bodyPr/>
        <a:lstStyle/>
        <a:p>
          <a:endParaRPr lang="en-GB"/>
        </a:p>
      </dgm:t>
    </dgm:pt>
    <dgm:pt modelId="{8ED36B44-C03A-834D-AD8A-79AD99561120}" type="sibTrans" cxnId="{F6D54C32-FA3C-DA4A-87C4-C996A621503F}">
      <dgm:prSet/>
      <dgm:spPr/>
      <dgm:t>
        <a:bodyPr/>
        <a:lstStyle/>
        <a:p>
          <a:endParaRPr lang="en-GB"/>
        </a:p>
      </dgm:t>
    </dgm:pt>
    <dgm:pt modelId="{821363D8-B260-9B4B-ABDB-2C2C1E48A8D3}">
      <dgm:prSet/>
      <dgm:spPr/>
      <dgm:t>
        <a:bodyPr/>
        <a:lstStyle/>
        <a:p>
          <a:pPr>
            <a:buNone/>
          </a:pPr>
          <a:r>
            <a:rPr lang="en-GB" dirty="0"/>
            <a:t>Selecting the best solution</a:t>
          </a:r>
          <a:endParaRPr lang="en-LT" dirty="0"/>
        </a:p>
      </dgm:t>
    </dgm:pt>
    <dgm:pt modelId="{FB2771EA-23E5-EC45-8E6C-B51B690306BF}" type="parTrans" cxnId="{A9A26928-DA07-0B4B-A002-E56C6D6CDAF0}">
      <dgm:prSet/>
      <dgm:spPr/>
      <dgm:t>
        <a:bodyPr/>
        <a:lstStyle/>
        <a:p>
          <a:endParaRPr lang="en-GB"/>
        </a:p>
      </dgm:t>
    </dgm:pt>
    <dgm:pt modelId="{EA4DB43D-4752-C74A-A2F7-ECF6002DF3E2}" type="sibTrans" cxnId="{A9A26928-DA07-0B4B-A002-E56C6D6CDAF0}">
      <dgm:prSet/>
      <dgm:spPr/>
      <dgm:t>
        <a:bodyPr/>
        <a:lstStyle/>
        <a:p>
          <a:endParaRPr lang="en-GB"/>
        </a:p>
      </dgm:t>
    </dgm:pt>
    <dgm:pt modelId="{17ECD98D-71B2-D94E-8400-7E3636622238}" type="pres">
      <dgm:prSet presAssocID="{0874930B-D240-8D47-AD81-AB5B3E5F50FC}" presName="linearFlow" presStyleCnt="0">
        <dgm:presLayoutVars>
          <dgm:dir/>
          <dgm:animLvl val="lvl"/>
          <dgm:resizeHandles val="exact"/>
        </dgm:presLayoutVars>
      </dgm:prSet>
      <dgm:spPr/>
    </dgm:pt>
    <dgm:pt modelId="{8ACBC3A3-DADD-3E45-91EA-AD18D6C28A79}" type="pres">
      <dgm:prSet presAssocID="{953BF2A5-DC33-C84C-82A0-D53DEF8DC31B}" presName="composite" presStyleCnt="0"/>
      <dgm:spPr/>
    </dgm:pt>
    <dgm:pt modelId="{E07DB6D5-C045-F94D-B081-FAF693E072C0}" type="pres">
      <dgm:prSet presAssocID="{953BF2A5-DC33-C84C-82A0-D53DEF8DC31B}" presName="parentText" presStyleLbl="alignNode1" presStyleIdx="0" presStyleCnt="6">
        <dgm:presLayoutVars>
          <dgm:chMax val="1"/>
          <dgm:bulletEnabled val="1"/>
        </dgm:presLayoutVars>
      </dgm:prSet>
      <dgm:spPr/>
    </dgm:pt>
    <dgm:pt modelId="{282C1E5A-64AD-4F48-A5D5-E98C14997C50}" type="pres">
      <dgm:prSet presAssocID="{953BF2A5-DC33-C84C-82A0-D53DEF8DC31B}" presName="descendantText" presStyleLbl="alignAcc1" presStyleIdx="0" presStyleCnt="6">
        <dgm:presLayoutVars>
          <dgm:bulletEnabled val="1"/>
        </dgm:presLayoutVars>
      </dgm:prSet>
      <dgm:spPr/>
    </dgm:pt>
    <dgm:pt modelId="{723899E9-0332-4E4B-8734-8F0285DBA16F}" type="pres">
      <dgm:prSet presAssocID="{BD636F21-DE0C-DA4C-A479-3E219E4D3B95}" presName="sp" presStyleCnt="0"/>
      <dgm:spPr/>
    </dgm:pt>
    <dgm:pt modelId="{CA3CACEB-C8B5-6F43-B3F2-66809635032F}" type="pres">
      <dgm:prSet presAssocID="{8C163DB1-5A84-7B48-9621-AAEFD4D043DE}" presName="composite" presStyleCnt="0"/>
      <dgm:spPr/>
    </dgm:pt>
    <dgm:pt modelId="{3BC19516-B9DE-3C4F-B709-D1431EDA1B34}" type="pres">
      <dgm:prSet presAssocID="{8C163DB1-5A84-7B48-9621-AAEFD4D043DE}" presName="parentText" presStyleLbl="alignNode1" presStyleIdx="1" presStyleCnt="6">
        <dgm:presLayoutVars>
          <dgm:chMax val="1"/>
          <dgm:bulletEnabled val="1"/>
        </dgm:presLayoutVars>
      </dgm:prSet>
      <dgm:spPr/>
    </dgm:pt>
    <dgm:pt modelId="{F4A3BCF8-AF44-764A-9213-5EF11CD45782}" type="pres">
      <dgm:prSet presAssocID="{8C163DB1-5A84-7B48-9621-AAEFD4D043DE}" presName="descendantText" presStyleLbl="alignAcc1" presStyleIdx="1" presStyleCnt="6">
        <dgm:presLayoutVars>
          <dgm:bulletEnabled val="1"/>
        </dgm:presLayoutVars>
      </dgm:prSet>
      <dgm:spPr/>
    </dgm:pt>
    <dgm:pt modelId="{42729BE4-C029-BB4D-8385-887C4CB5D6C8}" type="pres">
      <dgm:prSet presAssocID="{E2EDC029-6799-7A4F-999D-F927C4E6BA17}" presName="sp" presStyleCnt="0"/>
      <dgm:spPr/>
    </dgm:pt>
    <dgm:pt modelId="{BFBA439B-5BA3-1443-A7F3-7C27C8199F5B}" type="pres">
      <dgm:prSet presAssocID="{732A177A-7170-0A4D-ABF6-028AF1CF7068}" presName="composite" presStyleCnt="0"/>
      <dgm:spPr/>
    </dgm:pt>
    <dgm:pt modelId="{335E1825-DCE4-AB4B-9A18-1C48C810CDA6}" type="pres">
      <dgm:prSet presAssocID="{732A177A-7170-0A4D-ABF6-028AF1CF7068}" presName="parentText" presStyleLbl="alignNode1" presStyleIdx="2" presStyleCnt="6">
        <dgm:presLayoutVars>
          <dgm:chMax val="1"/>
          <dgm:bulletEnabled val="1"/>
        </dgm:presLayoutVars>
      </dgm:prSet>
      <dgm:spPr/>
    </dgm:pt>
    <dgm:pt modelId="{4586F532-6891-1944-BAE9-DE031C57CCD8}" type="pres">
      <dgm:prSet presAssocID="{732A177A-7170-0A4D-ABF6-028AF1CF7068}" presName="descendantText" presStyleLbl="alignAcc1" presStyleIdx="2" presStyleCnt="6">
        <dgm:presLayoutVars>
          <dgm:bulletEnabled val="1"/>
        </dgm:presLayoutVars>
      </dgm:prSet>
      <dgm:spPr/>
    </dgm:pt>
    <dgm:pt modelId="{D58F6F33-64B6-1845-BA22-E40B80B0EBAF}" type="pres">
      <dgm:prSet presAssocID="{49371C3B-FB61-784A-B3B3-9E94FFD75CD2}" presName="sp" presStyleCnt="0"/>
      <dgm:spPr/>
    </dgm:pt>
    <dgm:pt modelId="{36063127-3D5B-4845-9375-0A08BDE6A2BE}" type="pres">
      <dgm:prSet presAssocID="{74957482-1F30-C94F-8605-63ACAF178A0F}" presName="composite" presStyleCnt="0"/>
      <dgm:spPr/>
    </dgm:pt>
    <dgm:pt modelId="{9B766896-F8DE-DA4C-887F-1AA57306C0B9}" type="pres">
      <dgm:prSet presAssocID="{74957482-1F30-C94F-8605-63ACAF178A0F}" presName="parentText" presStyleLbl="alignNode1" presStyleIdx="3" presStyleCnt="6">
        <dgm:presLayoutVars>
          <dgm:chMax val="1"/>
          <dgm:bulletEnabled val="1"/>
        </dgm:presLayoutVars>
      </dgm:prSet>
      <dgm:spPr/>
    </dgm:pt>
    <dgm:pt modelId="{7AA3DF97-2430-7E48-A073-E44DAA64B683}" type="pres">
      <dgm:prSet presAssocID="{74957482-1F30-C94F-8605-63ACAF178A0F}" presName="descendantText" presStyleLbl="alignAcc1" presStyleIdx="3" presStyleCnt="6">
        <dgm:presLayoutVars>
          <dgm:bulletEnabled val="1"/>
        </dgm:presLayoutVars>
      </dgm:prSet>
      <dgm:spPr/>
    </dgm:pt>
    <dgm:pt modelId="{6D35D8BA-52EC-E548-A92B-086799CEA9E1}" type="pres">
      <dgm:prSet presAssocID="{D65551E8-F9EA-0947-9A7D-AFA2D17D3F6F}" presName="sp" presStyleCnt="0"/>
      <dgm:spPr/>
    </dgm:pt>
    <dgm:pt modelId="{F5A0E270-F03C-4940-AEF3-13DDA69B14E5}" type="pres">
      <dgm:prSet presAssocID="{04F9C945-2080-5B47-9D44-6EE17E10CC60}" presName="composite" presStyleCnt="0"/>
      <dgm:spPr/>
    </dgm:pt>
    <dgm:pt modelId="{30394D15-0F16-874B-B6DA-751800430347}" type="pres">
      <dgm:prSet presAssocID="{04F9C945-2080-5B47-9D44-6EE17E10CC60}" presName="parentText" presStyleLbl="alignNode1" presStyleIdx="4" presStyleCnt="6">
        <dgm:presLayoutVars>
          <dgm:chMax val="1"/>
          <dgm:bulletEnabled val="1"/>
        </dgm:presLayoutVars>
      </dgm:prSet>
      <dgm:spPr/>
    </dgm:pt>
    <dgm:pt modelId="{F7F8A879-591D-EE40-8F61-7D0A63CCD5E7}" type="pres">
      <dgm:prSet presAssocID="{04F9C945-2080-5B47-9D44-6EE17E10CC60}" presName="descendantText" presStyleLbl="alignAcc1" presStyleIdx="4" presStyleCnt="6">
        <dgm:presLayoutVars>
          <dgm:bulletEnabled val="1"/>
        </dgm:presLayoutVars>
      </dgm:prSet>
      <dgm:spPr/>
    </dgm:pt>
    <dgm:pt modelId="{3A3C0837-A22F-9648-A762-5232B57906F7}" type="pres">
      <dgm:prSet presAssocID="{A559E70B-5F95-3241-8C67-6BDF72576DBA}" presName="sp" presStyleCnt="0"/>
      <dgm:spPr/>
    </dgm:pt>
    <dgm:pt modelId="{C81C54CC-3A8B-274F-966A-CD7DE05CDD70}" type="pres">
      <dgm:prSet presAssocID="{E287AD45-BC6B-BB45-A299-48D2AB245993}" presName="composite" presStyleCnt="0"/>
      <dgm:spPr/>
    </dgm:pt>
    <dgm:pt modelId="{5846F5F0-DDF8-BB41-8FE5-0F2190AB6005}" type="pres">
      <dgm:prSet presAssocID="{E287AD45-BC6B-BB45-A299-48D2AB245993}" presName="parentText" presStyleLbl="alignNode1" presStyleIdx="5" presStyleCnt="6">
        <dgm:presLayoutVars>
          <dgm:chMax val="1"/>
          <dgm:bulletEnabled val="1"/>
        </dgm:presLayoutVars>
      </dgm:prSet>
      <dgm:spPr/>
    </dgm:pt>
    <dgm:pt modelId="{34B5C9BB-99FA-AA47-948E-2AAF5F2F8DF2}" type="pres">
      <dgm:prSet presAssocID="{E287AD45-BC6B-BB45-A299-48D2AB245993}" presName="descendantText" presStyleLbl="alignAcc1" presStyleIdx="5" presStyleCnt="6">
        <dgm:presLayoutVars>
          <dgm:bulletEnabled val="1"/>
        </dgm:presLayoutVars>
      </dgm:prSet>
      <dgm:spPr/>
    </dgm:pt>
  </dgm:ptLst>
  <dgm:cxnLst>
    <dgm:cxn modelId="{2C865C02-68C0-FE40-ACBB-2B90ED9A4B8E}" type="presOf" srcId="{953BF2A5-DC33-C84C-82A0-D53DEF8DC31B}" destId="{E07DB6D5-C045-F94D-B081-FAF693E072C0}" srcOrd="0" destOrd="0" presId="urn:microsoft.com/office/officeart/2005/8/layout/chevron2"/>
    <dgm:cxn modelId="{31854104-DC12-2A4E-9C28-005819B5F07F}" type="presOf" srcId="{E287AD45-BC6B-BB45-A299-48D2AB245993}" destId="{5846F5F0-DDF8-BB41-8FE5-0F2190AB6005}" srcOrd="0" destOrd="0" presId="urn:microsoft.com/office/officeart/2005/8/layout/chevron2"/>
    <dgm:cxn modelId="{EF9B7D04-E35B-D84B-9F68-2736F37EFC2F}" srcId="{0874930B-D240-8D47-AD81-AB5B3E5F50FC}" destId="{04F9C945-2080-5B47-9D44-6EE17E10CC60}" srcOrd="4" destOrd="0" parTransId="{87433EEF-D054-F543-87F4-110201175499}" sibTransId="{A559E70B-5F95-3241-8C67-6BDF72576DBA}"/>
    <dgm:cxn modelId="{F6F52215-2630-4E46-8719-7899FB544187}" type="presOf" srcId="{DD45CAF7-7EA7-1C49-9925-C87B4415169B}" destId="{7AA3DF97-2430-7E48-A073-E44DAA64B683}" srcOrd="0" destOrd="0" presId="urn:microsoft.com/office/officeart/2005/8/layout/chevron2"/>
    <dgm:cxn modelId="{A9A26928-DA07-0B4B-A002-E56C6D6CDAF0}" srcId="{E287AD45-BC6B-BB45-A299-48D2AB245993}" destId="{821363D8-B260-9B4B-ABDB-2C2C1E48A8D3}" srcOrd="0" destOrd="0" parTransId="{FB2771EA-23E5-EC45-8E6C-B51B690306BF}" sibTransId="{EA4DB43D-4752-C74A-A2F7-ECF6002DF3E2}"/>
    <dgm:cxn modelId="{F6D54C32-FA3C-DA4A-87C4-C996A621503F}" srcId="{04F9C945-2080-5B47-9D44-6EE17E10CC60}" destId="{2E8E44A4-33D3-3A4B-B909-C11021C78676}" srcOrd="0" destOrd="0" parTransId="{5DF430DA-3CE8-4D46-829B-82B98D6A10BD}" sibTransId="{8ED36B44-C03A-834D-AD8A-79AD99561120}"/>
    <dgm:cxn modelId="{F4934842-176B-D241-8B5E-93E19F1D2D8A}" srcId="{953BF2A5-DC33-C84C-82A0-D53DEF8DC31B}" destId="{291EB235-8D69-9C40-8D39-262B4C8CBD8E}" srcOrd="0" destOrd="0" parTransId="{22D0F698-FF95-FE4C-9C68-9ADD3D45D3F6}" sibTransId="{586BC061-AB9A-DC45-B437-0BC69343CBC5}"/>
    <dgm:cxn modelId="{6A0ACB44-25CF-A648-B592-F5A25BBDEF3E}" type="presOf" srcId="{8C163DB1-5A84-7B48-9621-AAEFD4D043DE}" destId="{3BC19516-B9DE-3C4F-B709-D1431EDA1B34}" srcOrd="0" destOrd="0" presId="urn:microsoft.com/office/officeart/2005/8/layout/chevron2"/>
    <dgm:cxn modelId="{EF0D7147-7838-4E43-B47E-16CBE907D418}" type="presOf" srcId="{732A177A-7170-0A4D-ABF6-028AF1CF7068}" destId="{335E1825-DCE4-AB4B-9A18-1C48C810CDA6}" srcOrd="0" destOrd="0" presId="urn:microsoft.com/office/officeart/2005/8/layout/chevron2"/>
    <dgm:cxn modelId="{64C1B65D-BAA2-904A-82B7-019809A5DCA0}" type="presOf" srcId="{44FE9E40-F314-5446-BBB4-C25B985BE60C}" destId="{4586F532-6891-1944-BAE9-DE031C57CCD8}" srcOrd="0" destOrd="0" presId="urn:microsoft.com/office/officeart/2005/8/layout/chevron2"/>
    <dgm:cxn modelId="{6420D660-0AE7-B34C-928A-1E5012856614}" srcId="{74957482-1F30-C94F-8605-63ACAF178A0F}" destId="{DD45CAF7-7EA7-1C49-9925-C87B4415169B}" srcOrd="0" destOrd="0" parTransId="{BC303AD7-ADC0-3F4D-AD66-A1707CE6A983}" sibTransId="{27C64195-887F-DC4F-BD23-FE710B6F7E90}"/>
    <dgm:cxn modelId="{A187F662-D1EB-454B-A5EA-5E00CEDD186E}" type="presOf" srcId="{04F9C945-2080-5B47-9D44-6EE17E10CC60}" destId="{30394D15-0F16-874B-B6DA-751800430347}" srcOrd="0" destOrd="0" presId="urn:microsoft.com/office/officeart/2005/8/layout/chevron2"/>
    <dgm:cxn modelId="{8DF9BB70-FAEA-8E43-A6EF-7489E0008589}" type="presOf" srcId="{2E8E44A4-33D3-3A4B-B909-C11021C78676}" destId="{F7F8A879-591D-EE40-8F61-7D0A63CCD5E7}" srcOrd="0" destOrd="0" presId="urn:microsoft.com/office/officeart/2005/8/layout/chevron2"/>
    <dgm:cxn modelId="{70752085-EFEF-4741-BFC9-AEBDA1DB1987}" type="presOf" srcId="{0874930B-D240-8D47-AD81-AB5B3E5F50FC}" destId="{17ECD98D-71B2-D94E-8400-7E3636622238}" srcOrd="0" destOrd="0" presId="urn:microsoft.com/office/officeart/2005/8/layout/chevron2"/>
    <dgm:cxn modelId="{0C6CE58D-B1F2-0541-81C6-1361B7496D4B}" srcId="{8C163DB1-5A84-7B48-9621-AAEFD4D043DE}" destId="{A3B862C3-6762-484A-A030-096A1E2D8EBB}" srcOrd="0" destOrd="0" parTransId="{C050E90A-CEE3-E249-BBFE-2E4AEE83B8E6}" sibTransId="{3F5E4618-F812-224C-9D9C-490ECFAE079C}"/>
    <dgm:cxn modelId="{C8F11891-4131-4D43-84C8-3AE4E1F0F6A7}" type="presOf" srcId="{74957482-1F30-C94F-8605-63ACAF178A0F}" destId="{9B766896-F8DE-DA4C-887F-1AA57306C0B9}" srcOrd="0" destOrd="0" presId="urn:microsoft.com/office/officeart/2005/8/layout/chevron2"/>
    <dgm:cxn modelId="{9CC421C7-0E4A-E440-ACA6-DD9279FCE190}" type="presOf" srcId="{A3B862C3-6762-484A-A030-096A1E2D8EBB}" destId="{F4A3BCF8-AF44-764A-9213-5EF11CD45782}" srcOrd="0" destOrd="0" presId="urn:microsoft.com/office/officeart/2005/8/layout/chevron2"/>
    <dgm:cxn modelId="{93259CCC-2310-9146-96A1-40615821AB5D}" srcId="{732A177A-7170-0A4D-ABF6-028AF1CF7068}" destId="{44FE9E40-F314-5446-BBB4-C25B985BE60C}" srcOrd="0" destOrd="0" parTransId="{439DC7D3-B384-7048-A337-E1AD7B961D2E}" sibTransId="{170B02DC-231D-C947-A927-C29E026FB8E2}"/>
    <dgm:cxn modelId="{FB3175D0-1FEC-A145-8EE6-E259C5D998B1}" srcId="{0874930B-D240-8D47-AD81-AB5B3E5F50FC}" destId="{953BF2A5-DC33-C84C-82A0-D53DEF8DC31B}" srcOrd="0" destOrd="0" parTransId="{89228B26-62C6-7849-8E60-258C968E7CDE}" sibTransId="{BD636F21-DE0C-DA4C-A479-3E219E4D3B95}"/>
    <dgm:cxn modelId="{8B2795D1-41CF-964E-9513-AEDE34A0479E}" srcId="{0874930B-D240-8D47-AD81-AB5B3E5F50FC}" destId="{8C163DB1-5A84-7B48-9621-AAEFD4D043DE}" srcOrd="1" destOrd="0" parTransId="{BC869E1C-C7DC-0E40-B030-E7481ECA06D7}" sibTransId="{E2EDC029-6799-7A4F-999D-F927C4E6BA17}"/>
    <dgm:cxn modelId="{FD932BD4-A285-BF4D-8005-C7BFD60D396E}" type="presOf" srcId="{821363D8-B260-9B4B-ABDB-2C2C1E48A8D3}" destId="{34B5C9BB-99FA-AA47-948E-2AAF5F2F8DF2}" srcOrd="0" destOrd="0" presId="urn:microsoft.com/office/officeart/2005/8/layout/chevron2"/>
    <dgm:cxn modelId="{CC9A79D8-E02E-9246-B151-5F128AA333FA}" type="presOf" srcId="{291EB235-8D69-9C40-8D39-262B4C8CBD8E}" destId="{282C1E5A-64AD-4F48-A5D5-E98C14997C50}" srcOrd="0" destOrd="0" presId="urn:microsoft.com/office/officeart/2005/8/layout/chevron2"/>
    <dgm:cxn modelId="{A98710E2-82C1-4240-AE8C-AF40AD7BA1F1}" srcId="{0874930B-D240-8D47-AD81-AB5B3E5F50FC}" destId="{74957482-1F30-C94F-8605-63ACAF178A0F}" srcOrd="3" destOrd="0" parTransId="{A0C68D21-1890-4B4B-BB95-E0C0CB98B3D4}" sibTransId="{D65551E8-F9EA-0947-9A7D-AFA2D17D3F6F}"/>
    <dgm:cxn modelId="{2277B6E7-185B-854E-B99E-AB00E43C0F11}" srcId="{0874930B-D240-8D47-AD81-AB5B3E5F50FC}" destId="{E287AD45-BC6B-BB45-A299-48D2AB245993}" srcOrd="5" destOrd="0" parTransId="{6DC90D97-3552-014D-B351-44B834C5BDF7}" sibTransId="{BED1C2F0-B647-CE4C-83C9-F62A804F207E}"/>
    <dgm:cxn modelId="{9AD852F4-CC48-534F-B540-C74B2D487C1A}" srcId="{0874930B-D240-8D47-AD81-AB5B3E5F50FC}" destId="{732A177A-7170-0A4D-ABF6-028AF1CF7068}" srcOrd="2" destOrd="0" parTransId="{9517A367-0490-FB49-90FB-7C6934949B27}" sibTransId="{49371C3B-FB61-784A-B3B3-9E94FFD75CD2}"/>
    <dgm:cxn modelId="{B29223E2-1144-7A47-8E7B-54302BEC0AF1}" type="presParOf" srcId="{17ECD98D-71B2-D94E-8400-7E3636622238}" destId="{8ACBC3A3-DADD-3E45-91EA-AD18D6C28A79}" srcOrd="0" destOrd="0" presId="urn:microsoft.com/office/officeart/2005/8/layout/chevron2"/>
    <dgm:cxn modelId="{F400185F-F62B-714C-B8C0-323276A736CC}" type="presParOf" srcId="{8ACBC3A3-DADD-3E45-91EA-AD18D6C28A79}" destId="{E07DB6D5-C045-F94D-B081-FAF693E072C0}" srcOrd="0" destOrd="0" presId="urn:microsoft.com/office/officeart/2005/8/layout/chevron2"/>
    <dgm:cxn modelId="{35B635CB-094B-5144-9BD6-FF4FF974D4F6}" type="presParOf" srcId="{8ACBC3A3-DADD-3E45-91EA-AD18D6C28A79}" destId="{282C1E5A-64AD-4F48-A5D5-E98C14997C50}" srcOrd="1" destOrd="0" presId="urn:microsoft.com/office/officeart/2005/8/layout/chevron2"/>
    <dgm:cxn modelId="{9AB4275A-75B4-534D-AFC0-C71B85E0B2D6}" type="presParOf" srcId="{17ECD98D-71B2-D94E-8400-7E3636622238}" destId="{723899E9-0332-4E4B-8734-8F0285DBA16F}" srcOrd="1" destOrd="0" presId="urn:microsoft.com/office/officeart/2005/8/layout/chevron2"/>
    <dgm:cxn modelId="{789A196E-60C7-1F46-AFC7-E17D7C556DE0}" type="presParOf" srcId="{17ECD98D-71B2-D94E-8400-7E3636622238}" destId="{CA3CACEB-C8B5-6F43-B3F2-66809635032F}" srcOrd="2" destOrd="0" presId="urn:microsoft.com/office/officeart/2005/8/layout/chevron2"/>
    <dgm:cxn modelId="{73EC9FC6-F767-034C-91E2-AF240D2BA98D}" type="presParOf" srcId="{CA3CACEB-C8B5-6F43-B3F2-66809635032F}" destId="{3BC19516-B9DE-3C4F-B709-D1431EDA1B34}" srcOrd="0" destOrd="0" presId="urn:microsoft.com/office/officeart/2005/8/layout/chevron2"/>
    <dgm:cxn modelId="{7BF421E4-7DF2-B546-8A93-54D71E97F496}" type="presParOf" srcId="{CA3CACEB-C8B5-6F43-B3F2-66809635032F}" destId="{F4A3BCF8-AF44-764A-9213-5EF11CD45782}" srcOrd="1" destOrd="0" presId="urn:microsoft.com/office/officeart/2005/8/layout/chevron2"/>
    <dgm:cxn modelId="{FB2C933A-181D-AF4F-9BA1-FAFF2D603F47}" type="presParOf" srcId="{17ECD98D-71B2-D94E-8400-7E3636622238}" destId="{42729BE4-C029-BB4D-8385-887C4CB5D6C8}" srcOrd="3" destOrd="0" presId="urn:microsoft.com/office/officeart/2005/8/layout/chevron2"/>
    <dgm:cxn modelId="{90530F4A-5C16-AD4F-8C6C-552073D41693}" type="presParOf" srcId="{17ECD98D-71B2-D94E-8400-7E3636622238}" destId="{BFBA439B-5BA3-1443-A7F3-7C27C8199F5B}" srcOrd="4" destOrd="0" presId="urn:microsoft.com/office/officeart/2005/8/layout/chevron2"/>
    <dgm:cxn modelId="{B338265F-3B6B-3243-A54A-FE6C33420991}" type="presParOf" srcId="{BFBA439B-5BA3-1443-A7F3-7C27C8199F5B}" destId="{335E1825-DCE4-AB4B-9A18-1C48C810CDA6}" srcOrd="0" destOrd="0" presId="urn:microsoft.com/office/officeart/2005/8/layout/chevron2"/>
    <dgm:cxn modelId="{B9B33C7A-6951-1F40-A6A4-E33DDA6AF423}" type="presParOf" srcId="{BFBA439B-5BA3-1443-A7F3-7C27C8199F5B}" destId="{4586F532-6891-1944-BAE9-DE031C57CCD8}" srcOrd="1" destOrd="0" presId="urn:microsoft.com/office/officeart/2005/8/layout/chevron2"/>
    <dgm:cxn modelId="{91D8BB64-7D51-EA4C-B619-D3A6E4EBF95E}" type="presParOf" srcId="{17ECD98D-71B2-D94E-8400-7E3636622238}" destId="{D58F6F33-64B6-1845-BA22-E40B80B0EBAF}" srcOrd="5" destOrd="0" presId="urn:microsoft.com/office/officeart/2005/8/layout/chevron2"/>
    <dgm:cxn modelId="{F8B08242-3978-1F4B-BFE1-6F29183BB121}" type="presParOf" srcId="{17ECD98D-71B2-D94E-8400-7E3636622238}" destId="{36063127-3D5B-4845-9375-0A08BDE6A2BE}" srcOrd="6" destOrd="0" presId="urn:microsoft.com/office/officeart/2005/8/layout/chevron2"/>
    <dgm:cxn modelId="{504C80F2-32B3-9244-B23B-B85074EBB3ED}" type="presParOf" srcId="{36063127-3D5B-4845-9375-0A08BDE6A2BE}" destId="{9B766896-F8DE-DA4C-887F-1AA57306C0B9}" srcOrd="0" destOrd="0" presId="urn:microsoft.com/office/officeart/2005/8/layout/chevron2"/>
    <dgm:cxn modelId="{3B63E0FC-3CD5-8A49-9958-C0608EC06234}" type="presParOf" srcId="{36063127-3D5B-4845-9375-0A08BDE6A2BE}" destId="{7AA3DF97-2430-7E48-A073-E44DAA64B683}" srcOrd="1" destOrd="0" presId="urn:microsoft.com/office/officeart/2005/8/layout/chevron2"/>
    <dgm:cxn modelId="{A308E072-3B9F-CF4B-A7E5-8BF4A864A874}" type="presParOf" srcId="{17ECD98D-71B2-D94E-8400-7E3636622238}" destId="{6D35D8BA-52EC-E548-A92B-086799CEA9E1}" srcOrd="7" destOrd="0" presId="urn:microsoft.com/office/officeart/2005/8/layout/chevron2"/>
    <dgm:cxn modelId="{0C25366F-DAE7-9849-8911-522FE7F1A472}" type="presParOf" srcId="{17ECD98D-71B2-D94E-8400-7E3636622238}" destId="{F5A0E270-F03C-4940-AEF3-13DDA69B14E5}" srcOrd="8" destOrd="0" presId="urn:microsoft.com/office/officeart/2005/8/layout/chevron2"/>
    <dgm:cxn modelId="{7E4715D8-F711-DF47-BC22-9BFDE4FBD6E2}" type="presParOf" srcId="{F5A0E270-F03C-4940-AEF3-13DDA69B14E5}" destId="{30394D15-0F16-874B-B6DA-751800430347}" srcOrd="0" destOrd="0" presId="urn:microsoft.com/office/officeart/2005/8/layout/chevron2"/>
    <dgm:cxn modelId="{D9AB6CD2-3939-A442-94CD-DF28B85ADDDC}" type="presParOf" srcId="{F5A0E270-F03C-4940-AEF3-13DDA69B14E5}" destId="{F7F8A879-591D-EE40-8F61-7D0A63CCD5E7}" srcOrd="1" destOrd="0" presId="urn:microsoft.com/office/officeart/2005/8/layout/chevron2"/>
    <dgm:cxn modelId="{590D67C3-EC8D-184F-A943-68075742A591}" type="presParOf" srcId="{17ECD98D-71B2-D94E-8400-7E3636622238}" destId="{3A3C0837-A22F-9648-A762-5232B57906F7}" srcOrd="9" destOrd="0" presId="urn:microsoft.com/office/officeart/2005/8/layout/chevron2"/>
    <dgm:cxn modelId="{8313ADAE-6A8C-FE41-908A-F97ED1B39342}" type="presParOf" srcId="{17ECD98D-71B2-D94E-8400-7E3636622238}" destId="{C81C54CC-3A8B-274F-966A-CD7DE05CDD70}" srcOrd="10" destOrd="0" presId="urn:microsoft.com/office/officeart/2005/8/layout/chevron2"/>
    <dgm:cxn modelId="{53A8C937-9D60-9846-8BAA-83D377E904B7}" type="presParOf" srcId="{C81C54CC-3A8B-274F-966A-CD7DE05CDD70}" destId="{5846F5F0-DDF8-BB41-8FE5-0F2190AB6005}" srcOrd="0" destOrd="0" presId="urn:microsoft.com/office/officeart/2005/8/layout/chevron2"/>
    <dgm:cxn modelId="{0C45FC46-2F4A-DA47-B1CE-B1C5FA5BB063}" type="presParOf" srcId="{C81C54CC-3A8B-274F-966A-CD7DE05CDD70}" destId="{34B5C9BB-99FA-AA47-948E-2AAF5F2F8DF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E9E78-92F9-A34D-9BFC-9EFAD701A160}">
      <dsp:nvSpPr>
        <dsp:cNvPr id="0" name=""/>
        <dsp:cNvSpPr/>
      </dsp:nvSpPr>
      <dsp:spPr>
        <a:xfrm>
          <a:off x="4109339" y="378360"/>
          <a:ext cx="2846188" cy="1504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kern="1200" noProof="0" dirty="0"/>
            <a:t>Decision preparation</a:t>
          </a:r>
        </a:p>
      </dsp:txBody>
      <dsp:txXfrm>
        <a:off x="4182769" y="451790"/>
        <a:ext cx="2699328" cy="1357369"/>
      </dsp:txXfrm>
    </dsp:sp>
    <dsp:sp modelId="{788665CE-84E4-9C48-B215-29773E5BE87E}">
      <dsp:nvSpPr>
        <dsp:cNvPr id="0" name=""/>
        <dsp:cNvSpPr/>
      </dsp:nvSpPr>
      <dsp:spPr>
        <a:xfrm>
          <a:off x="2838926" y="1490373"/>
          <a:ext cx="4010409" cy="4010409"/>
        </a:xfrm>
        <a:custGeom>
          <a:avLst/>
          <a:gdLst/>
          <a:ahLst/>
          <a:cxnLst/>
          <a:rect l="0" t="0" r="0" b="0"/>
          <a:pathLst>
            <a:path>
              <a:moveTo>
                <a:pt x="3207362" y="400317"/>
              </a:moveTo>
              <a:arcTo wR="2005204" hR="2005204" stAng="18410126" swAng="232711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40BEF5-B940-1546-B995-D43219CEF2CB}">
      <dsp:nvSpPr>
        <dsp:cNvPr id="0" name=""/>
        <dsp:cNvSpPr/>
      </dsp:nvSpPr>
      <dsp:spPr>
        <a:xfrm>
          <a:off x="5869714" y="3010759"/>
          <a:ext cx="2846188" cy="1504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kern="1200" noProof="0" dirty="0"/>
            <a:t>Decision-making process</a:t>
          </a:r>
        </a:p>
      </dsp:txBody>
      <dsp:txXfrm>
        <a:off x="5943144" y="3084189"/>
        <a:ext cx="2699328" cy="1357369"/>
      </dsp:txXfrm>
    </dsp:sp>
    <dsp:sp modelId="{8791F7B3-4E7F-2D4F-B8E7-F8396CCA7DD9}">
      <dsp:nvSpPr>
        <dsp:cNvPr id="0" name=""/>
        <dsp:cNvSpPr/>
      </dsp:nvSpPr>
      <dsp:spPr>
        <a:xfrm>
          <a:off x="3551045" y="755067"/>
          <a:ext cx="4010409" cy="4010409"/>
        </a:xfrm>
        <a:custGeom>
          <a:avLst/>
          <a:gdLst/>
          <a:ahLst/>
          <a:cxnLst/>
          <a:rect l="0" t="0" r="0" b="0"/>
          <a:pathLst>
            <a:path>
              <a:moveTo>
                <a:pt x="2958645" y="3769233"/>
              </a:moveTo>
              <a:arcTo wR="2005204" hR="2005204" stAng="3696552" swAng="340689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98F7E4B-387A-7C45-8391-4B61203B735F}">
      <dsp:nvSpPr>
        <dsp:cNvPr id="0" name=""/>
        <dsp:cNvSpPr/>
      </dsp:nvSpPr>
      <dsp:spPr>
        <a:xfrm>
          <a:off x="2396597" y="3010759"/>
          <a:ext cx="2846188" cy="15042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0" kern="1200" noProof="0" dirty="0"/>
            <a:t>Decision implementation</a:t>
          </a:r>
        </a:p>
      </dsp:txBody>
      <dsp:txXfrm>
        <a:off x="2470027" y="3084189"/>
        <a:ext cx="2699328" cy="1357369"/>
      </dsp:txXfrm>
    </dsp:sp>
    <dsp:sp modelId="{DE66E6FE-826E-5145-9DD3-733AEFC2A956}">
      <dsp:nvSpPr>
        <dsp:cNvPr id="0" name=""/>
        <dsp:cNvSpPr/>
      </dsp:nvSpPr>
      <dsp:spPr>
        <a:xfrm>
          <a:off x="4254134" y="1471612"/>
          <a:ext cx="4010409" cy="4010409"/>
        </a:xfrm>
        <a:custGeom>
          <a:avLst/>
          <a:gdLst/>
          <a:ahLst/>
          <a:cxnLst/>
          <a:rect l="0" t="0" r="0" b="0"/>
          <a:pathLst>
            <a:path>
              <a:moveTo>
                <a:pt x="58085" y="1526067"/>
              </a:moveTo>
              <a:arcTo wR="2005204" hR="2005204" stAng="11629463" swAng="23070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DB6D5-C045-F94D-B081-FAF693E072C0}">
      <dsp:nvSpPr>
        <dsp:cNvPr id="0" name=""/>
        <dsp:cNvSpPr/>
      </dsp:nvSpPr>
      <dsp:spPr>
        <a:xfrm rot="5400000">
          <a:off x="-126578" y="128188"/>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LT" sz="1500" kern="1200"/>
            <a:t>Step 1</a:t>
          </a:r>
          <a:endParaRPr lang="en-LT" sz="1500" kern="1200" dirty="0"/>
        </a:p>
      </dsp:txBody>
      <dsp:txXfrm rot="-5400000">
        <a:off x="1" y="296958"/>
        <a:ext cx="590698" cy="253157"/>
      </dsp:txXfrm>
    </dsp:sp>
    <dsp:sp modelId="{282C1E5A-64AD-4F48-A5D5-E98C14997C50}">
      <dsp:nvSpPr>
        <dsp:cNvPr id="0" name=""/>
        <dsp:cNvSpPr/>
      </dsp:nvSpPr>
      <dsp:spPr>
        <a:xfrm rot="5400000">
          <a:off x="5067230" y="-4474921"/>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Identifying the problem</a:t>
          </a:r>
          <a:endParaRPr lang="en-LT" sz="3400" kern="1200" dirty="0"/>
        </a:p>
      </dsp:txBody>
      <dsp:txXfrm rot="-5400000">
        <a:off x="590699" y="28386"/>
        <a:ext cx="9474793" cy="494954"/>
      </dsp:txXfrm>
    </dsp:sp>
    <dsp:sp modelId="{3BC19516-B9DE-3C4F-B709-D1431EDA1B34}">
      <dsp:nvSpPr>
        <dsp:cNvPr id="0" name=""/>
        <dsp:cNvSpPr/>
      </dsp:nvSpPr>
      <dsp:spPr>
        <a:xfrm rot="5400000">
          <a:off x="-126578" y="873173"/>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Step 2</a:t>
          </a:r>
          <a:endParaRPr lang="en-LT" sz="1500" kern="1200" dirty="0"/>
        </a:p>
      </dsp:txBody>
      <dsp:txXfrm rot="-5400000">
        <a:off x="1" y="1041943"/>
        <a:ext cx="590698" cy="253157"/>
      </dsp:txXfrm>
    </dsp:sp>
    <dsp:sp modelId="{F4A3BCF8-AF44-764A-9213-5EF11CD45782}">
      <dsp:nvSpPr>
        <dsp:cNvPr id="0" name=""/>
        <dsp:cNvSpPr/>
      </dsp:nvSpPr>
      <dsp:spPr>
        <a:xfrm rot="5400000">
          <a:off x="5067230" y="-3729936"/>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Gathering information</a:t>
          </a:r>
          <a:endParaRPr lang="en-LT" sz="3400" kern="1200" dirty="0"/>
        </a:p>
      </dsp:txBody>
      <dsp:txXfrm rot="-5400000">
        <a:off x="590699" y="773371"/>
        <a:ext cx="9474793" cy="494954"/>
      </dsp:txXfrm>
    </dsp:sp>
    <dsp:sp modelId="{335E1825-DCE4-AB4B-9A18-1C48C810CDA6}">
      <dsp:nvSpPr>
        <dsp:cNvPr id="0" name=""/>
        <dsp:cNvSpPr/>
      </dsp:nvSpPr>
      <dsp:spPr>
        <a:xfrm rot="5400000">
          <a:off x="-126578" y="1618158"/>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Step 3</a:t>
          </a:r>
          <a:endParaRPr lang="en-LT" sz="1500" kern="1200" dirty="0"/>
        </a:p>
      </dsp:txBody>
      <dsp:txXfrm rot="-5400000">
        <a:off x="1" y="1786928"/>
        <a:ext cx="590698" cy="253157"/>
      </dsp:txXfrm>
    </dsp:sp>
    <dsp:sp modelId="{4586F532-6891-1944-BAE9-DE031C57CCD8}">
      <dsp:nvSpPr>
        <dsp:cNvPr id="0" name=""/>
        <dsp:cNvSpPr/>
      </dsp:nvSpPr>
      <dsp:spPr>
        <a:xfrm rot="5400000">
          <a:off x="5067230" y="-2984951"/>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Identifying decision criteria</a:t>
          </a:r>
          <a:endParaRPr lang="en-LT" sz="3400" kern="1200" dirty="0"/>
        </a:p>
      </dsp:txBody>
      <dsp:txXfrm rot="-5400000">
        <a:off x="590699" y="1518356"/>
        <a:ext cx="9474793" cy="494954"/>
      </dsp:txXfrm>
    </dsp:sp>
    <dsp:sp modelId="{9B766896-F8DE-DA4C-887F-1AA57306C0B9}">
      <dsp:nvSpPr>
        <dsp:cNvPr id="0" name=""/>
        <dsp:cNvSpPr/>
      </dsp:nvSpPr>
      <dsp:spPr>
        <a:xfrm rot="5400000">
          <a:off x="-126578" y="2363143"/>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Step 4</a:t>
          </a:r>
          <a:endParaRPr lang="en-LT" sz="1500" kern="1200" dirty="0"/>
        </a:p>
      </dsp:txBody>
      <dsp:txXfrm rot="-5400000">
        <a:off x="1" y="2531913"/>
        <a:ext cx="590698" cy="253157"/>
      </dsp:txXfrm>
    </dsp:sp>
    <dsp:sp modelId="{7AA3DF97-2430-7E48-A073-E44DAA64B683}">
      <dsp:nvSpPr>
        <dsp:cNvPr id="0" name=""/>
        <dsp:cNvSpPr/>
      </dsp:nvSpPr>
      <dsp:spPr>
        <a:xfrm rot="5400000">
          <a:off x="5067230" y="-2239966"/>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Generating alternatives</a:t>
          </a:r>
          <a:endParaRPr lang="en-LT" sz="3400" kern="1200" dirty="0"/>
        </a:p>
      </dsp:txBody>
      <dsp:txXfrm rot="-5400000">
        <a:off x="590699" y="2263341"/>
        <a:ext cx="9474793" cy="494954"/>
      </dsp:txXfrm>
    </dsp:sp>
    <dsp:sp modelId="{30394D15-0F16-874B-B6DA-751800430347}">
      <dsp:nvSpPr>
        <dsp:cNvPr id="0" name=""/>
        <dsp:cNvSpPr/>
      </dsp:nvSpPr>
      <dsp:spPr>
        <a:xfrm rot="5400000">
          <a:off x="-126578" y="3108127"/>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Step 5</a:t>
          </a:r>
          <a:endParaRPr lang="en-LT" sz="1500" kern="1200" dirty="0"/>
        </a:p>
      </dsp:txBody>
      <dsp:txXfrm rot="-5400000">
        <a:off x="1" y="3276897"/>
        <a:ext cx="590698" cy="253157"/>
      </dsp:txXfrm>
    </dsp:sp>
    <dsp:sp modelId="{F7F8A879-591D-EE40-8F61-7D0A63CCD5E7}">
      <dsp:nvSpPr>
        <dsp:cNvPr id="0" name=""/>
        <dsp:cNvSpPr/>
      </dsp:nvSpPr>
      <dsp:spPr>
        <a:xfrm rot="5400000">
          <a:off x="5067230" y="-1494982"/>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Evaluating alternatives</a:t>
          </a:r>
          <a:endParaRPr lang="en-LT" sz="3400" kern="1200" dirty="0"/>
        </a:p>
      </dsp:txBody>
      <dsp:txXfrm rot="-5400000">
        <a:off x="590699" y="3008325"/>
        <a:ext cx="9474793" cy="494954"/>
      </dsp:txXfrm>
    </dsp:sp>
    <dsp:sp modelId="{5846F5F0-DDF8-BB41-8FE5-0F2190AB6005}">
      <dsp:nvSpPr>
        <dsp:cNvPr id="0" name=""/>
        <dsp:cNvSpPr/>
      </dsp:nvSpPr>
      <dsp:spPr>
        <a:xfrm rot="5400000">
          <a:off x="-126578" y="3853112"/>
          <a:ext cx="843855" cy="59069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Step 6</a:t>
          </a:r>
          <a:endParaRPr lang="en-LT" sz="1500" kern="1200" dirty="0"/>
        </a:p>
      </dsp:txBody>
      <dsp:txXfrm rot="-5400000">
        <a:off x="1" y="4021882"/>
        <a:ext cx="590698" cy="253157"/>
      </dsp:txXfrm>
    </dsp:sp>
    <dsp:sp modelId="{34B5C9BB-99FA-AA47-948E-2AAF5F2F8DF2}">
      <dsp:nvSpPr>
        <dsp:cNvPr id="0" name=""/>
        <dsp:cNvSpPr/>
      </dsp:nvSpPr>
      <dsp:spPr>
        <a:xfrm rot="5400000">
          <a:off x="5067230" y="-749997"/>
          <a:ext cx="548506" cy="9501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None/>
          </a:pPr>
          <a:r>
            <a:rPr lang="en-GB" sz="3400" kern="1200" dirty="0"/>
            <a:t>Selecting the best solution</a:t>
          </a:r>
          <a:endParaRPr lang="en-LT" sz="3400" kern="1200" dirty="0"/>
        </a:p>
      </dsp:txBody>
      <dsp:txXfrm rot="-5400000">
        <a:off x="590699" y="3753310"/>
        <a:ext cx="9474793" cy="494954"/>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F6A4CF-6F40-F247-A40D-A506003812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a:extLst>
              <a:ext uri="{FF2B5EF4-FFF2-40B4-BE49-F238E27FC236}">
                <a16:creationId xmlns:a16="http://schemas.microsoft.com/office/drawing/2014/main" id="{B2442FE1-1197-204F-8F29-30924E62D8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616102-A814-B34B-A78D-C3C8F1BEDD06}" type="datetimeFigureOut">
              <a:rPr lang="en-LT" smtClean="0"/>
              <a:t>2023-03-02</a:t>
            </a:fld>
            <a:endParaRPr lang="en-LT"/>
          </a:p>
        </p:txBody>
      </p:sp>
      <p:sp>
        <p:nvSpPr>
          <p:cNvPr id="4" name="Footer Placeholder 3">
            <a:extLst>
              <a:ext uri="{FF2B5EF4-FFF2-40B4-BE49-F238E27FC236}">
                <a16:creationId xmlns:a16="http://schemas.microsoft.com/office/drawing/2014/main" id="{4EA926D2-6108-F742-8CE9-3BDE43E5D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5" name="Slide Number Placeholder 4">
            <a:extLst>
              <a:ext uri="{FF2B5EF4-FFF2-40B4-BE49-F238E27FC236}">
                <a16:creationId xmlns:a16="http://schemas.microsoft.com/office/drawing/2014/main" id="{21A1404D-63A8-8A4A-AADA-E0995DC43E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A18C4D-A878-9141-BB15-8DD00E6EE4FD}" type="slidenum">
              <a:rPr lang="en-LT" smtClean="0"/>
              <a:t>‹#›</a:t>
            </a:fld>
            <a:endParaRPr lang="en-LT"/>
          </a:p>
        </p:txBody>
      </p:sp>
    </p:spTree>
    <p:extLst>
      <p:ext uri="{BB962C8B-B14F-4D97-AF65-F5344CB8AC3E}">
        <p14:creationId xmlns:p14="http://schemas.microsoft.com/office/powerpoint/2010/main" val="2020931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621A-8B65-464D-8849-012A0A69E652}" type="datetimeFigureOut">
              <a:rPr lang="en-GB" smtClean="0"/>
              <a:t>02/03/2023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40E06-0625-8A46-9812-778CB6014CAC}" type="slidenum">
              <a:rPr lang="en-GB" smtClean="0"/>
              <a:t>‹#›</a:t>
            </a:fld>
            <a:endParaRPr lang="en-GB"/>
          </a:p>
        </p:txBody>
      </p:sp>
    </p:spTree>
    <p:extLst>
      <p:ext uri="{BB962C8B-B14F-4D97-AF65-F5344CB8AC3E}">
        <p14:creationId xmlns:p14="http://schemas.microsoft.com/office/powerpoint/2010/main" val="908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a:t>
            </a:fld>
            <a:endParaRPr lang="en-GB"/>
          </a:p>
        </p:txBody>
      </p:sp>
    </p:spTree>
    <p:extLst>
      <p:ext uri="{BB962C8B-B14F-4D97-AF65-F5344CB8AC3E}">
        <p14:creationId xmlns:p14="http://schemas.microsoft.com/office/powerpoint/2010/main" val="255673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model of rational decision-making process is a structured approach to making informed and objective decisions. It is a systematic process that involves identifying the problem, gathering information, evaluating the alternatives, and selecting the best solution based on the decision criteria.</a:t>
            </a:r>
          </a:p>
          <a:p>
            <a:endParaRPr lang="en-GB" dirty="0"/>
          </a:p>
          <a:p>
            <a:r>
              <a:rPr lang="en-GB" dirty="0"/>
              <a:t>The rational decision-making process typically involves six steps:</a:t>
            </a:r>
          </a:p>
          <a:p>
            <a:pPr marL="228600" indent="-228600">
              <a:buFont typeface="+mj-lt"/>
              <a:buAutoNum type="arabicPeriod"/>
            </a:pPr>
            <a:r>
              <a:rPr lang="en-GB" dirty="0"/>
              <a:t>Identifying the problem: This involves recognizing the issue or challenge that needs to be addressed. The problem could be a gap between the current and desired state of the organization, a specific challenge that needs to be resolved, or an opportunity that needs to be exploited.</a:t>
            </a:r>
          </a:p>
          <a:p>
            <a:pPr marL="228600" indent="-228600">
              <a:buFont typeface="+mj-lt"/>
              <a:buAutoNum type="arabicPeriod"/>
            </a:pPr>
            <a:r>
              <a:rPr lang="en-GB" dirty="0"/>
              <a:t>Gathering information: Once the problem has been identified, it is essential to gather relevant data and information that could inform the decision-making process. This could include both internal and external sources of information.</a:t>
            </a:r>
          </a:p>
          <a:p>
            <a:pPr marL="228600" indent="-228600">
              <a:buFont typeface="+mj-lt"/>
              <a:buAutoNum type="arabicPeriod"/>
            </a:pPr>
            <a:r>
              <a:rPr lang="en-GB" dirty="0"/>
              <a:t>Identifying decision criteria: This step involves defining the factors that need to be considered when making a decision. The decision criteria could include financial, ethical, or strategic considerations.</a:t>
            </a:r>
          </a:p>
          <a:p>
            <a:pPr marL="228600" indent="-228600">
              <a:buFont typeface="+mj-lt"/>
              <a:buAutoNum type="arabicPeriod"/>
            </a:pPr>
            <a:r>
              <a:rPr lang="en-GB" dirty="0"/>
              <a:t>Generating alternatives: This step involves generating different options or alternatives to address the problem. It is important to consider a range of alternatives to ensure that the decision is well-informed and objective.</a:t>
            </a:r>
          </a:p>
          <a:p>
            <a:pPr marL="228600" indent="-228600">
              <a:buFont typeface="+mj-lt"/>
              <a:buAutoNum type="arabicPeriod"/>
            </a:pPr>
            <a:r>
              <a:rPr lang="en-GB" dirty="0"/>
              <a:t>Evaluating alternatives: This step involves </a:t>
            </a:r>
            <a:r>
              <a:rPr lang="en-GB" dirty="0" err="1"/>
              <a:t>analyzing</a:t>
            </a:r>
            <a:r>
              <a:rPr lang="en-GB" dirty="0"/>
              <a:t> the alternatives based on the decision criteria identified in step 3. This could involve the use of a decision matrix or other decision-making tools to evaluate the alternatives.</a:t>
            </a:r>
          </a:p>
          <a:p>
            <a:pPr marL="228600" indent="-228600">
              <a:buFont typeface="+mj-lt"/>
              <a:buAutoNum type="arabicPeriod"/>
            </a:pPr>
            <a:r>
              <a:rPr lang="en-GB" dirty="0"/>
              <a:t>Selecting the best solution: Once the alternatives have been evaluated, the next step is to select the best solution based on the decision criteria. This involves identifying the option that best addresses the problem and aligns with the goals and objectives of the organization.</a:t>
            </a:r>
          </a:p>
          <a:p>
            <a:endParaRPr lang="en-GB" dirty="0"/>
          </a:p>
          <a:p>
            <a:r>
              <a:rPr lang="en-GB" dirty="0"/>
              <a:t>The model of rational decision-making process is a structured approach that enables organizations to make informed and objective decisions. It is particularly useful when dealing with complex problems that require careful analysis and evaluation of different alternatives. By following a structured decision-making process, organizations can ensure that decisions are well-informed, objective, and aligned with their goals and objectives.</a:t>
            </a:r>
          </a:p>
          <a:p>
            <a:endParaRPr lang="en-GB" dirty="0"/>
          </a:p>
          <a:p>
            <a:r>
              <a:rPr lang="en-GB" dirty="0"/>
              <a:t>In conclusion, the model of rational decision-making process is a systematic approach to making informed and objective decisions. It involves six steps, including identifying the problem, gathering information, identifying decision criteria, generating alternatives, evaluating alternatives, and selecting the best solution. By following this structured approach, organizations can make effective decisions that lead to success.</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13</a:t>
            </a:fld>
            <a:endParaRPr lang="en-GB"/>
          </a:p>
        </p:txBody>
      </p:sp>
    </p:spTree>
    <p:extLst>
      <p:ext uri="{BB962C8B-B14F-4D97-AF65-F5344CB8AC3E}">
        <p14:creationId xmlns:p14="http://schemas.microsoft.com/office/powerpoint/2010/main" val="889709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decision is considered rational when it is made in a logical and consistent manner, and the aim is to maximize value. This means that the decision maker(s) have thoroughly evaluated all available options, considered their potential outcomes and selected the best alternative based on a clear and specific goal.</a:t>
            </a:r>
          </a:p>
          <a:p>
            <a:endParaRPr lang="en-GB" dirty="0"/>
          </a:p>
          <a:p>
            <a:r>
              <a:rPr lang="en-GB" dirty="0"/>
              <a:t>A rational decision is also made when the problem at hand is clear and unambiguous, and the decision maker(s) understand the situation they are facing. This allows them to gather all necessary information, </a:t>
            </a:r>
            <a:r>
              <a:rPr lang="en-GB" dirty="0" err="1"/>
              <a:t>analyze</a:t>
            </a:r>
            <a:r>
              <a:rPr lang="en-GB" dirty="0"/>
              <a:t> it effectively, and make an informed decision.</a:t>
            </a:r>
          </a:p>
          <a:p>
            <a:endParaRPr lang="en-GB" dirty="0"/>
          </a:p>
          <a:p>
            <a:r>
              <a:rPr lang="en-GB" dirty="0"/>
              <a:t>Another factor that contributes to rational decision-making is knowing all possible alternatives, their evaluation, and predicting their results or consequences. This enables the decision maker(s) to consider all available options, and choose the one that best aligns with the goals and objectives of the organization.</a:t>
            </a:r>
          </a:p>
          <a:p>
            <a:endParaRPr lang="en-GB" dirty="0"/>
          </a:p>
          <a:p>
            <a:r>
              <a:rPr lang="en-GB" dirty="0"/>
              <a:t>Finally, a decision is rational when it is made in the best interest of the organization. This means that the decision maker(s) have considered the long-term consequences of the decision and made the choice that is most beneficial to the organization.</a:t>
            </a:r>
          </a:p>
        </p:txBody>
      </p:sp>
      <p:sp>
        <p:nvSpPr>
          <p:cNvPr id="4" name="Slide Number Placeholder 3"/>
          <p:cNvSpPr>
            <a:spLocks noGrp="1"/>
          </p:cNvSpPr>
          <p:nvPr>
            <p:ph type="sldNum" sz="quarter" idx="5"/>
          </p:nvPr>
        </p:nvSpPr>
        <p:spPr/>
        <p:txBody>
          <a:bodyPr/>
          <a:lstStyle/>
          <a:p>
            <a:fld id="{CB540E06-0625-8A46-9812-778CB6014CAC}" type="slidenum">
              <a:rPr lang="en-GB" smtClean="0"/>
              <a:t>14</a:t>
            </a:fld>
            <a:endParaRPr lang="en-GB"/>
          </a:p>
        </p:txBody>
      </p:sp>
    </p:spTree>
    <p:extLst>
      <p:ext uri="{BB962C8B-B14F-4D97-AF65-F5344CB8AC3E}">
        <p14:creationId xmlns:p14="http://schemas.microsoft.com/office/powerpoint/2010/main" val="1110650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heuristic-intuitive approach to decision-making is a type of decision-making process that is characterized by the use of intuition, experience, and rules of thumb, rather than a strictly logical or analytical approach. This approach is often used in situations where the decision maker has limited information or time, and needs to make a quick decision.</a:t>
            </a:r>
          </a:p>
          <a:p>
            <a:endParaRPr lang="en-GB" dirty="0"/>
          </a:p>
          <a:p>
            <a:r>
              <a:rPr lang="en-GB" dirty="0"/>
              <a:t>The heuristic-intuitive approach involves a number of different strategies, including:</a:t>
            </a:r>
          </a:p>
          <a:p>
            <a:pPr marL="171450" indent="-171450">
              <a:buFont typeface="Arial" panose="020B0604020202020204" pitchFamily="34" charset="0"/>
              <a:buChar char="•"/>
            </a:pPr>
            <a:r>
              <a:rPr lang="en-GB" dirty="0"/>
              <a:t>Use of experience: Decision makers rely on their past experiences and knowledge to make decisions. This allows them to quickly evaluate the situation and make a decision based on what has worked in the past.</a:t>
            </a:r>
          </a:p>
          <a:p>
            <a:pPr marL="171450" indent="-171450">
              <a:buFont typeface="Arial" panose="020B0604020202020204" pitchFamily="34" charset="0"/>
              <a:buChar char="•"/>
            </a:pPr>
            <a:r>
              <a:rPr lang="en-GB" dirty="0"/>
              <a:t>Use of rules of thumb: Decision makers use heuristics or rules of thumb to make quick decisions. For example, a person may decide to buy a product based on the brand name, without conducting a thorough analysis of the product's features.</a:t>
            </a:r>
          </a:p>
          <a:p>
            <a:pPr marL="171450" indent="-171450">
              <a:buFont typeface="Arial" panose="020B0604020202020204" pitchFamily="34" charset="0"/>
              <a:buChar char="•"/>
            </a:pPr>
            <a:r>
              <a:rPr lang="en-GB" dirty="0"/>
              <a:t>Use of intuition: Decision makers rely on their instincts and intuition to make decisions. This involves taking a "gut feeling" approach to decision-making, rather than relying on a strict analysis of the available information.</a:t>
            </a:r>
          </a:p>
          <a:p>
            <a:pPr marL="171450" indent="-171450">
              <a:buFont typeface="Arial" panose="020B0604020202020204" pitchFamily="34" charset="0"/>
              <a:buChar char="•"/>
            </a:pPr>
            <a:r>
              <a:rPr lang="en-GB" dirty="0"/>
              <a:t>Simplification of information: Decision makers simplify complex information into more manageable chunks, which allows them to make a quicker and easier decision.</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While the heuristic-intuitive approach can be useful in certain situations, it can also be prone to errors and biases. For example, decision makers may rely too heavily on past experiences or rules of thumb, without taking into account new or changing circumstances. This can lead to incorrect or ineffective decisions.</a:t>
            </a:r>
          </a:p>
          <a:p>
            <a:endParaRPr lang="en-GB" dirty="0"/>
          </a:p>
          <a:p>
            <a:r>
              <a:rPr lang="en-GB" dirty="0"/>
              <a:t>By balancing the heuristic-intuitive approach with a more analytical and logical approach, decision makers can make more informed and effective decisions.</a:t>
            </a:r>
          </a:p>
        </p:txBody>
      </p:sp>
      <p:sp>
        <p:nvSpPr>
          <p:cNvPr id="4" name="Slide Number Placeholder 3"/>
          <p:cNvSpPr>
            <a:spLocks noGrp="1"/>
          </p:cNvSpPr>
          <p:nvPr>
            <p:ph type="sldNum" sz="quarter" idx="5"/>
          </p:nvPr>
        </p:nvSpPr>
        <p:spPr/>
        <p:txBody>
          <a:bodyPr/>
          <a:lstStyle/>
          <a:p>
            <a:fld id="{CB540E06-0625-8A46-9812-778CB6014CAC}" type="slidenum">
              <a:rPr lang="en-GB" smtClean="0"/>
              <a:t>15</a:t>
            </a:fld>
            <a:endParaRPr lang="en-GB"/>
          </a:p>
        </p:txBody>
      </p:sp>
    </p:spTree>
    <p:extLst>
      <p:ext uri="{BB962C8B-B14F-4D97-AF65-F5344CB8AC3E}">
        <p14:creationId xmlns:p14="http://schemas.microsoft.com/office/powerpoint/2010/main" val="1498025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Unconscious reasoning is a decision-making process that is based on automatic mental processes, rather than conscious deliberation. This approach can be influenced by a variety of factors, such as cognitive biases, emotional factors, and the use of mental shortcuts or heuristics.</a:t>
            </a:r>
          </a:p>
          <a:p>
            <a:endParaRPr lang="en-GB" dirty="0"/>
          </a:p>
          <a:p>
            <a:r>
              <a:rPr lang="en-GB" dirty="0"/>
              <a:t>Cognitive biases, including confirmation bias, availability bias, and anchoring bias, can lead to suboptimal decision-making outcomes by distorting our perceptions and judgments. Emotional factors, such as fear, excitement, or anxiety, can also affect our perception of a decision and our willingness to take risks.</a:t>
            </a:r>
          </a:p>
          <a:p>
            <a:endParaRPr lang="en-GB" dirty="0"/>
          </a:p>
          <a:p>
            <a:r>
              <a:rPr lang="en-GB" dirty="0"/>
              <a:t>Heuristics, or mental shortcuts, can help individuals make decisions more quickly and efficiently, even if these shortcuts are not always accurate or optimal. While unconscious reasoning may seem to be a less rational and objective approach to decision-making, it can also be useful in certain situations, such as when time or resources are limited, or when creative solutions are needed.</a:t>
            </a:r>
          </a:p>
          <a:p>
            <a:endParaRPr lang="en-GB" dirty="0"/>
          </a:p>
          <a:p>
            <a:r>
              <a:rPr lang="en-GB" dirty="0"/>
              <a:t>To mitigate the potential negative effects of unconscious reasoning, decision-making training and mindfulness practices can help individuals become more aware of their own biases and mental processes, and can lead to better decision-making outcomes. It is also important to balance unconscious reasoning with conscious deliberation and critical thinking, especially when making important decisions that could have significant consequences. By balancing unconscious and conscious reasoning, individuals can make the best decisions and achieve their desired outcomes.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16</a:t>
            </a:fld>
            <a:endParaRPr lang="en-GB"/>
          </a:p>
        </p:txBody>
      </p:sp>
    </p:spTree>
    <p:extLst>
      <p:ext uri="{BB962C8B-B14F-4D97-AF65-F5344CB8AC3E}">
        <p14:creationId xmlns:p14="http://schemas.microsoft.com/office/powerpoint/2010/main" val="251117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incremental decision-making model is a type of decision-making process that involves breaking down a complex problem into small steps, and addressing each step individually. This approach is based on a combination of experience, intuition, guesswork, and different methods.</a:t>
            </a:r>
          </a:p>
          <a:p>
            <a:endParaRPr lang="en-GB" dirty="0"/>
          </a:p>
          <a:p>
            <a:r>
              <a:rPr lang="en-GB" dirty="0"/>
              <a:t>Most people use an incremental approach to decision-making on a daily basis, without even realizing it. This approach is often used to deal with routine problems, such as making coffee or getting dressed. The steps involved in these decisions usually don't require a lot of planning, and problems can be tackled one at a time as they arise.</a:t>
            </a:r>
          </a:p>
          <a:p>
            <a:endParaRPr lang="en-GB" dirty="0"/>
          </a:p>
          <a:p>
            <a:r>
              <a:rPr lang="en-GB" dirty="0"/>
              <a:t>The incremental decision-making model involves several key steps, including:</a:t>
            </a:r>
          </a:p>
          <a:p>
            <a:pPr marL="171450" indent="-171450">
              <a:buFont typeface="Arial" panose="020B0604020202020204" pitchFamily="34" charset="0"/>
              <a:buChar char="•"/>
            </a:pPr>
            <a:r>
              <a:rPr lang="en-GB" dirty="0"/>
              <a:t>Identifying the problem: The decision maker identifies the problem or issue that needs to be addressed.</a:t>
            </a:r>
          </a:p>
          <a:p>
            <a:pPr marL="171450" indent="-171450">
              <a:buFont typeface="Arial" panose="020B0604020202020204" pitchFamily="34" charset="0"/>
              <a:buChar char="•"/>
            </a:pPr>
            <a:r>
              <a:rPr lang="en-GB" dirty="0"/>
              <a:t>Breaking down the problem: The problem is broken down into smaller, more manageable steps.</a:t>
            </a:r>
          </a:p>
          <a:p>
            <a:pPr marL="171450" indent="-171450">
              <a:buFont typeface="Arial" panose="020B0604020202020204" pitchFamily="34" charset="0"/>
              <a:buChar char="•"/>
            </a:pPr>
            <a:r>
              <a:rPr lang="en-GB" dirty="0"/>
              <a:t>Addressing each step: Each step is addressed individually, using a combination of experience, intuition, and different methods.</a:t>
            </a:r>
          </a:p>
          <a:p>
            <a:pPr marL="171450" indent="-171450">
              <a:buFont typeface="Arial" panose="020B0604020202020204" pitchFamily="34" charset="0"/>
              <a:buChar char="•"/>
            </a:pPr>
            <a:r>
              <a:rPr lang="en-GB" dirty="0"/>
              <a:t>Evaluating the results: The decision maker evaluates the results of each step and adjusts their approach as needed.</a:t>
            </a:r>
          </a:p>
          <a:p>
            <a:endParaRPr lang="en-GB" dirty="0"/>
          </a:p>
          <a:p>
            <a:r>
              <a:rPr lang="en-GB" dirty="0"/>
              <a:t>While the incremental decision-making model can be useful for addressing routine problems, it may not be the best approach for more complex or strategic decisions. This is because an incremental approach may not take into account the long-term implications of a decision, or the interactions between different parts of a complex problem.</a:t>
            </a:r>
          </a:p>
          <a:p>
            <a:endParaRPr lang="en-GB" dirty="0"/>
          </a:p>
          <a:p>
            <a:r>
              <a:rPr lang="en-GB" dirty="0"/>
              <a:t>In conclusion, the incremental decision-making model is a type of decision-making process that involves breaking down a complex problem into smaller steps, and addressing each step individually. This approach is useful for routine problems, but may not be the best approach for more complex or strategic decisions.</a:t>
            </a:r>
          </a:p>
        </p:txBody>
      </p:sp>
      <p:sp>
        <p:nvSpPr>
          <p:cNvPr id="4" name="Slide Number Placeholder 3"/>
          <p:cNvSpPr>
            <a:spLocks noGrp="1"/>
          </p:cNvSpPr>
          <p:nvPr>
            <p:ph type="sldNum" sz="quarter" idx="5"/>
          </p:nvPr>
        </p:nvSpPr>
        <p:spPr/>
        <p:txBody>
          <a:bodyPr/>
          <a:lstStyle/>
          <a:p>
            <a:fld id="{CB540E06-0625-8A46-9812-778CB6014CAC}" type="slidenum">
              <a:rPr lang="en-GB" smtClean="0"/>
              <a:t>18</a:t>
            </a:fld>
            <a:endParaRPr lang="en-GB"/>
          </a:p>
        </p:txBody>
      </p:sp>
    </p:spTree>
    <p:extLst>
      <p:ext uri="{BB962C8B-B14F-4D97-AF65-F5344CB8AC3E}">
        <p14:creationId xmlns:p14="http://schemas.microsoft.com/office/powerpoint/2010/main" val="194455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Bounded rationality is a concept developed by economist Herbert Simon to describe the limitations of human decision-making. According to Simon, while humans are rational decision makers, their rationality is limited or bounded by their cognitive and environmental limitations.</a:t>
            </a:r>
          </a:p>
          <a:p>
            <a:endParaRPr lang="en-GB" dirty="0"/>
          </a:p>
          <a:p>
            <a:r>
              <a:rPr lang="en-GB" dirty="0"/>
              <a:t>Bounded rationality suggests that decision makers do not have access to all of the information needed to make an optimal decision, and therefore must rely on heuristics, shortcuts, and simplified models to make a decision that is "good enough" to satisfy their needs. These decisions are often made under time pressure and uncertainty, and can be influenced by emotions, biases, and other factors.</a:t>
            </a:r>
          </a:p>
          <a:p>
            <a:endParaRPr lang="en-GB" dirty="0"/>
          </a:p>
          <a:p>
            <a:r>
              <a:rPr lang="en-GB" dirty="0"/>
              <a:t>For example, in the context of consumer decision-making, bounded rationality suggests that consumers do not evaluate every option available to them when making a purchase decision, but instead rely on mental shortcuts, such as brand reputation, price, or packaging, to make a quick and satisfactory decision.</a:t>
            </a:r>
          </a:p>
          <a:p>
            <a:endParaRPr lang="en-GB" dirty="0"/>
          </a:p>
          <a:p>
            <a:r>
              <a:rPr lang="en-GB" dirty="0"/>
              <a:t>In the context of organizational decision-making, bounded rationality suggests that managers do not have access to all of the information needed to make an optimal decision, but instead rely on heuristics and simplified models to make a decision that is "good enough" for the organization's needs. This can lead to decisions that are less than optimal, but are still satisfactory for the organization's goals.</a:t>
            </a:r>
          </a:p>
          <a:p>
            <a:endParaRPr lang="en-GB" dirty="0"/>
          </a:p>
          <a:p>
            <a:r>
              <a:rPr lang="en-GB" dirty="0"/>
              <a:t>Overall, bounded rationality suggests that decision-making is a process of satisficing, or finding a solution that is "good enough" to meet the decision maker's needs, rather than maximizing, or finding the optimal solution. By recognizing the limitations of bounded rationality, decision makers can take steps to mitigate its impact, such as seeking out diverse perspectives, conducting thorough analyses, and challenging assumptions and biases.</a:t>
            </a:r>
          </a:p>
        </p:txBody>
      </p:sp>
      <p:sp>
        <p:nvSpPr>
          <p:cNvPr id="4" name="Slide Number Placeholder 3"/>
          <p:cNvSpPr>
            <a:spLocks noGrp="1"/>
          </p:cNvSpPr>
          <p:nvPr>
            <p:ph type="sldNum" sz="quarter" idx="5"/>
          </p:nvPr>
        </p:nvSpPr>
        <p:spPr/>
        <p:txBody>
          <a:bodyPr/>
          <a:lstStyle/>
          <a:p>
            <a:fld id="{CB540E06-0625-8A46-9812-778CB6014CAC}" type="slidenum">
              <a:rPr lang="en-GB" smtClean="0"/>
              <a:t>19</a:t>
            </a:fld>
            <a:endParaRPr lang="en-GB"/>
          </a:p>
        </p:txBody>
      </p:sp>
    </p:spTree>
    <p:extLst>
      <p:ext uri="{BB962C8B-B14F-4D97-AF65-F5344CB8AC3E}">
        <p14:creationId xmlns:p14="http://schemas.microsoft.com/office/powerpoint/2010/main" val="405468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7923741C-2A52-9D4B-8A6A-F0713111F66C}" type="slidenum">
              <a:rPr lang="lt-LT" smtClean="0"/>
              <a:t>20</a:t>
            </a:fld>
            <a:endParaRPr lang="lt-LT"/>
          </a:p>
        </p:txBody>
      </p:sp>
    </p:spTree>
    <p:extLst>
      <p:ext uri="{BB962C8B-B14F-4D97-AF65-F5344CB8AC3E}">
        <p14:creationId xmlns:p14="http://schemas.microsoft.com/office/powerpoint/2010/main" val="19290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noProof="0" dirty="0"/>
              <a:t>Risk, probability, and uncertainty are concepts that are closely related to decision making. Here is an explanation of each concept and some examples:</a:t>
            </a:r>
          </a:p>
          <a:p>
            <a:pPr marL="171450" indent="-171450">
              <a:buFont typeface="Arial" panose="020B0604020202020204" pitchFamily="34" charset="0"/>
              <a:buChar char="•"/>
            </a:pPr>
            <a:r>
              <a:rPr lang="en-GB" b="0" noProof="0" dirty="0"/>
              <a:t>Risk: Risk refers to the possibility that something undesirable will happen. It is a measure of the potential for loss or harm that may result from a particular decision or action. The concept of risk is important in decision making because it helps decision makers to evaluate the potential outcomes of their decisions and to take steps to mitigate or avoid risks. For example, a company might decide to invest in a new product line, but will need to carefully evaluate the risks associated with the investment, such as potential losses, market competition, and changing consumer tastes.</a:t>
            </a:r>
          </a:p>
          <a:p>
            <a:pPr marL="171450" indent="-171450">
              <a:buFont typeface="Arial" panose="020B0604020202020204" pitchFamily="34" charset="0"/>
              <a:buChar char="•"/>
            </a:pPr>
            <a:endParaRPr lang="en-GB" b="0" noProof="0" dirty="0"/>
          </a:p>
          <a:p>
            <a:pPr marL="171450" indent="-171450">
              <a:buFont typeface="Arial" panose="020B0604020202020204" pitchFamily="34" charset="0"/>
              <a:buChar char="•"/>
            </a:pPr>
            <a:r>
              <a:rPr lang="en-GB" b="0" noProof="0" dirty="0"/>
              <a:t>Probability: Probability is a statistical numerical expression that shows how likely something is to happen. It is a measure of the likelihood of a particular event occurring, expressed as a value between 0 and 1, with 0 meaning the event is impossible, and 1 meaning the event is certain to occur. Probability is an important concept in decision making because it helps decision makers to assess the likelihood of different outcomes, and to make informed choices based on that assessment. For example, an investor may decide to invest in a particular stock based on the probability that it will increase in value over time.</a:t>
            </a:r>
          </a:p>
          <a:p>
            <a:pPr marL="171450" indent="-171450">
              <a:buFont typeface="Arial" panose="020B0604020202020204" pitchFamily="34" charset="0"/>
              <a:buChar char="•"/>
            </a:pPr>
            <a:endParaRPr lang="en-GB" b="0" noProof="0" dirty="0"/>
          </a:p>
          <a:p>
            <a:pPr marL="171450" indent="-171450">
              <a:buFont typeface="Arial" panose="020B0604020202020204" pitchFamily="34" charset="0"/>
              <a:buChar char="•"/>
            </a:pPr>
            <a:r>
              <a:rPr lang="en-GB" b="0" noProof="0" dirty="0"/>
              <a:t>Uncertainty: Uncertainty is a situation where there is absolutely no information either about the current state or about possible consequences or variants of consequences. It is a lack of knowledge or information about a particular situation, which makes it difficult to predict the outcome of a decision. Uncertainty is an important concept in decision making because it can make it difficult to evaluate the potential outcomes of a decision, and to make informed choices. For example, a business may be uncertain about the outcome of a new marketing campaign, and may need to carefully evaluate the risks and benefits before making a decision.</a:t>
            </a:r>
          </a:p>
        </p:txBody>
      </p:sp>
      <p:sp>
        <p:nvSpPr>
          <p:cNvPr id="4" name="Slide Number Placeholder 3"/>
          <p:cNvSpPr>
            <a:spLocks noGrp="1"/>
          </p:cNvSpPr>
          <p:nvPr>
            <p:ph type="sldNum" sz="quarter" idx="5"/>
          </p:nvPr>
        </p:nvSpPr>
        <p:spPr/>
        <p:txBody>
          <a:bodyPr/>
          <a:lstStyle/>
          <a:p>
            <a:fld id="{7923741C-2A52-9D4B-8A6A-F0713111F66C}" type="slidenum">
              <a:rPr lang="lt-LT" smtClean="0"/>
              <a:t>22</a:t>
            </a:fld>
            <a:endParaRPr lang="lt-LT"/>
          </a:p>
        </p:txBody>
      </p:sp>
    </p:spTree>
    <p:extLst>
      <p:ext uri="{BB962C8B-B14F-4D97-AF65-F5344CB8AC3E}">
        <p14:creationId xmlns:p14="http://schemas.microsoft.com/office/powerpoint/2010/main" val="200005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good decision does not guarantee a good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Decision quality and outcome quality are two important measures that are used to evaluate the effectiveness of a decision-making process. Here is an explanation of each concept: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effectLst/>
              </a:rPr>
              <a:t>Decision Quality: Decision quality refers to the extent to which a decision is well-informed, well-reasoned, and well-executed. It is a measure of the effectiveness of the decision-making process, rather than the outcome of the decision. A high-quality decision is one that is based on a thorough analysis of all available information, considers all relevant factors, and is made with clear and well-defined criteria. Decision quality is important because it helps decision makers to make informed choices and to take action that is in the best interests of their organization or stakeholders.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effectLst/>
              </a:rPr>
              <a:t>Outcome Quality: Outcome quality refers to the extent to which a decision achieves its intended goals and produces positive results. It is a measure of the effectiveness of the decision itself, rather than the decision-making process. A high-quality outcome is one that achieves the desired results and has a positive impact on the organization or stakeholders. Outcome quality is important because it helps decision makers to evaluate the effectiveness of their decisions and to identify areas for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It is important to note that decision quality and outcome quality are not always directly correlated. A high-quality decision does not always guarantee a high-quality outcome, as there may be external factors that impact the outcome. Similarly, a high-quality outcome does not always indicate a high-quality decision, as the outcome may have been achieved through luck or other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In conclusion, decision quality and outcome quality are two important measures that are used to evaluate the effectiveness of a decision-making process. Decision quality refers to the effectiveness of the decision-making process itself, while outcome quality refers to the extent to which the decision achieves its intended goals and produces positive results. By considering both decision quality and outcome quality, decision makers can make more informed choices and improve their decision-making processes over time.</a:t>
            </a:r>
          </a:p>
          <a:p>
            <a:endParaRPr lang="lt-LT" dirty="0"/>
          </a:p>
        </p:txBody>
      </p:sp>
      <p:sp>
        <p:nvSpPr>
          <p:cNvPr id="4" name="Slide Number Placeholder 3"/>
          <p:cNvSpPr>
            <a:spLocks noGrp="1"/>
          </p:cNvSpPr>
          <p:nvPr>
            <p:ph type="sldNum" sz="quarter" idx="5"/>
          </p:nvPr>
        </p:nvSpPr>
        <p:spPr/>
        <p:txBody>
          <a:bodyPr/>
          <a:lstStyle/>
          <a:p>
            <a:fld id="{7923741C-2A52-9D4B-8A6A-F0713111F66C}" type="slidenum">
              <a:rPr lang="lt-LT" smtClean="0"/>
              <a:t>23</a:t>
            </a:fld>
            <a:endParaRPr lang="lt-LT"/>
          </a:p>
        </p:txBody>
      </p:sp>
    </p:spTree>
    <p:extLst>
      <p:ext uri="{BB962C8B-B14F-4D97-AF65-F5344CB8AC3E}">
        <p14:creationId xmlns:p14="http://schemas.microsoft.com/office/powerpoint/2010/main" val="119593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7923741C-2A52-9D4B-8A6A-F0713111F66C}" type="slidenum">
              <a:rPr lang="lt-LT" smtClean="0"/>
              <a:t>24</a:t>
            </a:fld>
            <a:endParaRPr lang="lt-LT"/>
          </a:p>
        </p:txBody>
      </p:sp>
    </p:spTree>
    <p:extLst>
      <p:ext uri="{BB962C8B-B14F-4D97-AF65-F5344CB8AC3E}">
        <p14:creationId xmlns:p14="http://schemas.microsoft.com/office/powerpoint/2010/main" val="2473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Decision-making is an essential aspect of our daily lives, and we consciously or unconsciously make decisions every day, ranging from what to have for breakfast to which career path to pursue. Making a decision requires critical thinking, data analysis, and consideration of the consequences of the options.</a:t>
            </a:r>
          </a:p>
          <a:p>
            <a:endParaRPr lang="en-GB" noProof="0" dirty="0"/>
          </a:p>
          <a:p>
            <a:r>
              <a:rPr lang="en-GB" noProof="0" dirty="0"/>
              <a:t>A decision is a process of selecting one option from two or more alternatives based on specific criteria. It involves assessing various possibilities, weighing their pros and cons, and choosing the best course of action that aligns with one's objectives or goals.</a:t>
            </a:r>
          </a:p>
          <a:p>
            <a:endParaRPr lang="en-GB" noProof="0" dirty="0"/>
          </a:p>
          <a:p>
            <a:r>
              <a:rPr lang="en-GB" noProof="0" dirty="0"/>
              <a:t>In decision-making, there are always two or more options to choose from. A decision is made by evaluating these options and selecting the best course of action that aligns with one's objectives or goals. It requires making a conscious choice between two or more options.</a:t>
            </a:r>
          </a:p>
          <a:p>
            <a:endParaRPr lang="en-GB" noProof="0" dirty="0"/>
          </a:p>
          <a:p>
            <a:r>
              <a:rPr lang="en-GB" noProof="0" dirty="0"/>
              <a:t>However, not all actions can be considered a decision. An impulse reaction or a habitual </a:t>
            </a:r>
            <a:r>
              <a:rPr lang="en-GB" noProof="0" dirty="0" err="1"/>
              <a:t>behavior</a:t>
            </a:r>
            <a:r>
              <a:rPr lang="en-GB" noProof="0" dirty="0"/>
              <a:t> does not involve the evaluation of options or thought process required for decision-making. For instance, grabbing a candy bar at the checkout counter or brushing your teeth every morning are not decisions but automatic </a:t>
            </a:r>
            <a:r>
              <a:rPr lang="en-GB" noProof="0" dirty="0" err="1"/>
              <a:t>behaviors</a:t>
            </a:r>
            <a:r>
              <a:rPr lang="en-GB" noProof="0" dirty="0"/>
              <a:t>.</a:t>
            </a:r>
          </a:p>
          <a:p>
            <a:endParaRPr lang="en-GB" noProof="0" dirty="0"/>
          </a:p>
          <a:p>
            <a:r>
              <a:rPr lang="en-GB" noProof="0" dirty="0"/>
              <a:t>Similarly, stating an intention or making a psychological commitment to a particular course of action is not a decision. A decision involves committing to an irrevocable assignment of resources towards a particular course of action, such as time, money, or effort. Without this commitment, a psychological commitment or intention is just a preference or desire.</a:t>
            </a:r>
          </a:p>
          <a:p>
            <a:endParaRPr lang="en-GB" noProof="0" dirty="0"/>
          </a:p>
          <a:p>
            <a:r>
              <a:rPr lang="en-GB" noProof="0" dirty="0"/>
              <a:t>Furthermore, a decision is a critical process that requires conscious and thoughtful evaluation of available options. It is not a random or impulsive </a:t>
            </a:r>
            <a:r>
              <a:rPr lang="en-GB" noProof="0" dirty="0" err="1"/>
              <a:t>behavior</a:t>
            </a:r>
            <a:r>
              <a:rPr lang="en-GB" noProof="0" dirty="0"/>
              <a:t>. Decision-making involves considering the possible consequences of each option and weighing the pros and cons of each alternative, taking into account factors such as risk, uncertainty, and opportunity costs.</a:t>
            </a:r>
          </a:p>
          <a:p>
            <a:endParaRPr lang="en-GB" noProof="0" dirty="0"/>
          </a:p>
          <a:p>
            <a:r>
              <a:rPr lang="en-GB" noProof="0" dirty="0"/>
              <a:t>In conclusion, a decision involves a commitment to an irrevocable assignment of resources towards a specific course of action. It requires a thoughtful evaluation of available options and a conscious choice between two or more alternatives. Understanding the nature of decision-making can help us make better choices and achieve our goals.</a:t>
            </a:r>
          </a:p>
          <a:p>
            <a:endParaRPr lang="en-GB" noProof="0" dirty="0"/>
          </a:p>
          <a:p>
            <a:r>
              <a:rPr lang="en-GB" noProof="0" dirty="0"/>
              <a:t>Examples of situations where we have a decision:</a:t>
            </a:r>
          </a:p>
          <a:p>
            <a:pPr marL="171450" indent="-171450">
              <a:buFont typeface="Arial" panose="020B0604020202020204" pitchFamily="34" charset="0"/>
              <a:buChar char="•"/>
            </a:pPr>
            <a:r>
              <a:rPr lang="en-GB" noProof="0" dirty="0"/>
              <a:t>Choosing between two job offers based on salary, work schedule, benefits, and location.</a:t>
            </a:r>
          </a:p>
          <a:p>
            <a:pPr marL="171450" indent="-171450">
              <a:buFont typeface="Arial" panose="020B0604020202020204" pitchFamily="34" charset="0"/>
              <a:buChar char="•"/>
            </a:pPr>
            <a:r>
              <a:rPr lang="en-GB" noProof="0" dirty="0"/>
              <a:t>Deciding which university to attend based on academics, location, cost, and campus culture.</a:t>
            </a:r>
          </a:p>
          <a:p>
            <a:pPr marL="171450" indent="-171450">
              <a:buFont typeface="Arial" panose="020B0604020202020204" pitchFamily="34" charset="0"/>
              <a:buChar char="•"/>
            </a:pPr>
            <a:r>
              <a:rPr lang="en-GB" noProof="0" dirty="0"/>
              <a:t>Determining which type of investment to make based on risk tolerance, potential return, and the investment horizon.</a:t>
            </a:r>
          </a:p>
          <a:p>
            <a:pPr marL="171450" indent="-171450">
              <a:buFont typeface="Arial" panose="020B0604020202020204" pitchFamily="34" charset="0"/>
              <a:buChar char="•"/>
            </a:pPr>
            <a:r>
              <a:rPr lang="en-GB" noProof="0" dirty="0"/>
              <a:t>Selecting a medical treatment based on cost, effectiveness, and side effects.</a:t>
            </a:r>
          </a:p>
          <a:p>
            <a:endParaRPr lang="en-GB" noProof="0" dirty="0"/>
          </a:p>
          <a:p>
            <a:r>
              <a:rPr lang="en-GB" noProof="0" dirty="0"/>
              <a:t>Examples of situations when we do not have a decision:</a:t>
            </a:r>
          </a:p>
          <a:p>
            <a:pPr marL="171450" indent="-171450">
              <a:buFont typeface="Arial" panose="020B0604020202020204" pitchFamily="34" charset="0"/>
              <a:buChar char="•"/>
            </a:pPr>
            <a:r>
              <a:rPr lang="en-GB" noProof="0" dirty="0"/>
              <a:t>Getting up every morning to go to work. It is an automatic </a:t>
            </a:r>
            <a:r>
              <a:rPr lang="en-GB" noProof="0" dirty="0" err="1"/>
              <a:t>behavior</a:t>
            </a:r>
            <a:r>
              <a:rPr lang="en-GB" noProof="0" dirty="0"/>
              <a:t> that does not require a conscious evaluation of options.</a:t>
            </a:r>
          </a:p>
          <a:p>
            <a:pPr marL="171450" indent="-171450">
              <a:buFont typeface="Arial" panose="020B0604020202020204" pitchFamily="34" charset="0"/>
              <a:buChar char="•"/>
            </a:pPr>
            <a:r>
              <a:rPr lang="en-GB" noProof="0" dirty="0"/>
              <a:t>Reaching for a glass of water when feeling thirsty. It is an impulsive action that does not involve a thoughtful decision-making process.</a:t>
            </a:r>
          </a:p>
          <a:p>
            <a:pPr marL="171450" indent="-171450">
              <a:buFont typeface="Arial" panose="020B0604020202020204" pitchFamily="34" charset="0"/>
              <a:buChar char="•"/>
            </a:pPr>
            <a:r>
              <a:rPr lang="en-GB" noProof="0" dirty="0"/>
              <a:t>Having a preference for a particular type of food. It is a personal choice but not a decision because it does not involve a commitment of resources.</a:t>
            </a:r>
          </a:p>
          <a:p>
            <a:pPr marL="171450" indent="-171450">
              <a:buFont typeface="Arial" panose="020B0604020202020204" pitchFamily="34" charset="0"/>
              <a:buChar char="•"/>
            </a:pPr>
            <a:r>
              <a:rPr lang="en-GB" noProof="0" dirty="0"/>
              <a:t>Stating a general intention to travel to Europe without any specific plan or commitment. It is not a decision because it does not involve a specific course of action or a commitment of resources.</a:t>
            </a:r>
          </a:p>
        </p:txBody>
      </p:sp>
      <p:sp>
        <p:nvSpPr>
          <p:cNvPr id="4" name="Slide Number Placeholder 3"/>
          <p:cNvSpPr>
            <a:spLocks noGrp="1"/>
          </p:cNvSpPr>
          <p:nvPr>
            <p:ph type="sldNum" sz="quarter" idx="5"/>
          </p:nvPr>
        </p:nvSpPr>
        <p:spPr/>
        <p:txBody>
          <a:bodyPr/>
          <a:lstStyle/>
          <a:p>
            <a:fld id="{7923741C-2A52-9D4B-8A6A-F0713111F66C}" type="slidenum">
              <a:rPr lang="lt-LT" smtClean="0"/>
              <a:t>3</a:t>
            </a:fld>
            <a:endParaRPr lang="lt-LT"/>
          </a:p>
        </p:txBody>
      </p:sp>
    </p:spTree>
    <p:extLst>
      <p:ext uri="{BB962C8B-B14F-4D97-AF65-F5344CB8AC3E}">
        <p14:creationId xmlns:p14="http://schemas.microsoft.com/office/powerpoint/2010/main" val="130330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26</a:t>
            </a:fld>
            <a:endParaRPr lang="en-GB"/>
          </a:p>
        </p:txBody>
      </p:sp>
    </p:spTree>
    <p:extLst>
      <p:ext uri="{BB962C8B-B14F-4D97-AF65-F5344CB8AC3E}">
        <p14:creationId xmlns:p14="http://schemas.microsoft.com/office/powerpoint/2010/main" val="2095023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Qualitative decision methods are primarily used when dealing with complex problems. In this method, qualitative data collection and analysis techniques are used to make decisions, which are subjective because they are based on factors other than numerical data. These factors may include subjective opinions, historical data, market trends, and the decision-makers' experiences and intuition.</a:t>
            </a:r>
          </a:p>
          <a:p>
            <a:endParaRPr lang="en-GB" dirty="0"/>
          </a:p>
          <a:p>
            <a:r>
              <a:rPr lang="en-GB" dirty="0"/>
              <a:t>In some cases, qualitative decision-making involves a more in-depth analysis of factors. Decision-making is not only based on numerical statistics but also on other related factors that may influence the data collected. This method requires decision-makers to have experiential knowledge of the various factors that determine the problem, and they need to weigh up the importance of each factor to make a well-informed decision.</a:t>
            </a:r>
          </a:p>
          <a:p>
            <a:endParaRPr lang="en-GB" dirty="0"/>
          </a:p>
          <a:p>
            <a:r>
              <a:rPr lang="en-GB" dirty="0"/>
              <a:t>Group decisions are also called qualitative decisions because they are the result of mutual discussion among the group members. This method is particularly useful when the problem at hand is complex and requires different perspectives to understand it fully.</a:t>
            </a:r>
          </a:p>
          <a:p>
            <a:endParaRPr lang="en-GB" dirty="0"/>
          </a:p>
          <a:p>
            <a:r>
              <a:rPr lang="en-GB" dirty="0"/>
              <a:t>Qualitative decision-making has several advantages. Firstly, it allows decision-makers to consider a broader range of factors, which can lead to better decisions. Secondly, it can help organizations to make decisions when quantitative data is not available or when the data is uncertain or unreliable. Additionally, this method can help organizations to make decisions that are more in line with their values, as it takes into account subjective factors that are important to the organization.</a:t>
            </a:r>
          </a:p>
          <a:p>
            <a:endParaRPr lang="en-GB" dirty="0"/>
          </a:p>
          <a:p>
            <a:r>
              <a:rPr lang="en-GB" dirty="0"/>
              <a:t>However, there are also some disadvantages to using qualitative decision-making. Firstly, it can be difficult to collect and </a:t>
            </a:r>
            <a:r>
              <a:rPr lang="en-GB" dirty="0" err="1"/>
              <a:t>analyze</a:t>
            </a:r>
            <a:r>
              <a:rPr lang="en-GB" dirty="0"/>
              <a:t> the data, as the data may be subjective and more difficult to measure. Secondly, it can be challenging to evaluate the effectiveness of the decision, as the criteria for evaluation may be more subjective. Finally, this method can be influenced by biases, which can lead to decisions that are not always optimal.</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27</a:t>
            </a:fld>
            <a:endParaRPr lang="en-GB"/>
          </a:p>
        </p:txBody>
      </p:sp>
    </p:spTree>
    <p:extLst>
      <p:ext uri="{BB962C8B-B14F-4D97-AF65-F5344CB8AC3E}">
        <p14:creationId xmlns:p14="http://schemas.microsoft.com/office/powerpoint/2010/main" val="191553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Delphi method is a structured communication technique that is used to gather and refine expert knowledge to solve problems or make informed decisions. The method involves a series of rounds where a group of experts provides feedback on a particular topic, and each subsequent round builds upon the previous round's feedback. The experts provide feedback in a series of questionnaires, and the responses are compiled and </a:t>
            </a:r>
            <a:r>
              <a:rPr lang="en-GB" dirty="0" err="1"/>
              <a:t>analyzed</a:t>
            </a:r>
            <a:r>
              <a:rPr lang="en-GB" dirty="0"/>
              <a:t> between rounds.</a:t>
            </a:r>
          </a:p>
          <a:p>
            <a:endParaRPr lang="en-GB" dirty="0"/>
          </a:p>
          <a:p>
            <a:r>
              <a:rPr lang="en-GB" dirty="0"/>
              <a:t>In the Delphi method, the experts provide feedback anonymously, and their opinions are consolidated and reported back to the group. The experts then review the responses and provide their feedback on the group's consensus, which is then </a:t>
            </a:r>
            <a:r>
              <a:rPr lang="en-GB" dirty="0" err="1"/>
              <a:t>analyzed</a:t>
            </a:r>
            <a:r>
              <a:rPr lang="en-GB" dirty="0"/>
              <a:t> and reported back in the next round. The process is repeated until the group reaches a consensus or the problem is resolved.</a:t>
            </a:r>
          </a:p>
          <a:p>
            <a:endParaRPr lang="en-GB" dirty="0"/>
          </a:p>
          <a:p>
            <a:r>
              <a:rPr lang="en-GB" dirty="0"/>
              <a:t>The Delphi method is a useful technique for decision-making in situations where there is no clear consensus or when information is scarce. It can also be used when the decision-making problem is complex or involves significant uncertainty. The method is used in a wide range of fields, including business, economics, public policy, and healthcare, among others.</a:t>
            </a:r>
          </a:p>
          <a:p>
            <a:endParaRPr lang="en-GB" dirty="0"/>
          </a:p>
          <a:p>
            <a:r>
              <a:rPr lang="en-GB" dirty="0"/>
              <a:t>The Delphi method has several advantages. Firstly, it allows a group of experts to contribute to the decision-making process, bringing a range of perspectives to the problem. Secondly, it allows for a more accurate and informed decision-making process by providing a structured approach to gather expert knowledge. Finally, it reduces the effects of group dynamics and social biases by providing an anonymous and objective platform for feedback.</a:t>
            </a:r>
          </a:p>
          <a:p>
            <a:endParaRPr lang="en-GB" dirty="0"/>
          </a:p>
          <a:p>
            <a:r>
              <a:rPr lang="en-GB" dirty="0"/>
              <a:t>However, there are also some disadvantages to the Delphi method. Firstly, it can be a time-consuming process, particularly when there are many rounds required to reach a consensus. Secondly, the method is heavily reliant on the expertise of the participants, and if the experts are not well-informed or have biased opinions, it can lead to inaccurate results. Finally, the method can be expensive, particularly when expert participants need to be compensated for their time and expertise.</a:t>
            </a:r>
          </a:p>
          <a:p>
            <a:endParaRPr lang="en-GB" dirty="0"/>
          </a:p>
          <a:p>
            <a:r>
              <a:rPr lang="en-GB" dirty="0"/>
              <a:t>Here are the steps of the Delphi method:</a:t>
            </a:r>
          </a:p>
          <a:p>
            <a:pPr marL="228600" indent="-228600">
              <a:buFont typeface="+mj-lt"/>
              <a:buAutoNum type="arabicPeriod"/>
            </a:pPr>
            <a:r>
              <a:rPr lang="en-GB" dirty="0"/>
              <a:t>Problem identification: The first step in the Delphi method is to identify the problem that needs to be solved or the decision that needs to be made. The problem should be specific and well-defined.</a:t>
            </a:r>
          </a:p>
          <a:p>
            <a:pPr marL="228600" indent="-228600">
              <a:buFont typeface="+mj-lt"/>
              <a:buAutoNum type="arabicPeriod"/>
            </a:pPr>
            <a:r>
              <a:rPr lang="en-GB" dirty="0"/>
              <a:t>Expert selection: A group of experts is then selected to participate in the Delphi process. The experts should have relevant knowledge, expertise, and experience in the area being studied.</a:t>
            </a:r>
          </a:p>
          <a:p>
            <a:pPr marL="228600" indent="-228600">
              <a:buFont typeface="+mj-lt"/>
              <a:buAutoNum type="arabicPeriod"/>
            </a:pPr>
            <a:r>
              <a:rPr lang="en-GB" dirty="0"/>
              <a:t>First-round survey: The experts are sent a survey that asks for their opinions or evaluations on the problem or decision. The survey is anonymous, which allows the experts to give their honest opinions without being influenced by others.</a:t>
            </a:r>
          </a:p>
          <a:p>
            <a:pPr marL="228600" indent="-228600">
              <a:buFont typeface="+mj-lt"/>
              <a:buAutoNum type="arabicPeriod"/>
            </a:pPr>
            <a:r>
              <a:rPr lang="en-GB" dirty="0"/>
              <a:t>Results summary: The results of the first survey are compiled and summarized. The summary is sent back to the experts, along with any comments or feedback.</a:t>
            </a:r>
          </a:p>
          <a:p>
            <a:pPr marL="228600" indent="-228600">
              <a:buFont typeface="+mj-lt"/>
              <a:buAutoNum type="arabicPeriod"/>
            </a:pPr>
            <a:r>
              <a:rPr lang="en-GB" dirty="0"/>
              <a:t>Second-round survey: The experts are asked to review the results summary and provide a second set of opinions or evaluations. The second survey may include additional questions or follow-up on any comments or feedback from the first survey.</a:t>
            </a:r>
          </a:p>
          <a:p>
            <a:pPr marL="228600" indent="-228600">
              <a:buFont typeface="+mj-lt"/>
              <a:buAutoNum type="arabicPeriod"/>
            </a:pPr>
            <a:r>
              <a:rPr lang="en-GB" dirty="0"/>
              <a:t>Results summary and discussion: The results of the second survey are compiled and summarized. The summary is sent back to the experts, along with any comments or feedback. The experts may also be asked to discuss the results and provide additional feedback.</a:t>
            </a:r>
          </a:p>
          <a:p>
            <a:pPr marL="228600" indent="-228600">
              <a:buFont typeface="+mj-lt"/>
              <a:buAutoNum type="arabicPeriod"/>
            </a:pPr>
            <a:r>
              <a:rPr lang="en-GB" dirty="0"/>
              <a:t>Subsequent rounds: The process may be repeated for several rounds until a consensus is reached or until the experts' opinions converge. The number of rounds depends on the complexity of the problem or decision, the level of agreement among the experts, and other factors.</a:t>
            </a:r>
          </a:p>
          <a:p>
            <a:pPr marL="228600" indent="-228600">
              <a:buFont typeface="+mj-lt"/>
              <a:buAutoNum type="arabicPeriod"/>
            </a:pPr>
            <a:r>
              <a:rPr lang="en-GB" dirty="0"/>
              <a:t>Final report: Once a consensus is reached or the experts' opinions converge, a final report is prepared that summarizes the results and any conclusions or recommendations that were reached. The final report may also include a discussion of the strengths and limitations of the Delphi method and suggestions for future research or decision-making.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29</a:t>
            </a:fld>
            <a:endParaRPr lang="en-GB"/>
          </a:p>
        </p:txBody>
      </p:sp>
    </p:spTree>
    <p:extLst>
      <p:ext uri="{BB962C8B-B14F-4D97-AF65-F5344CB8AC3E}">
        <p14:creationId xmlns:p14="http://schemas.microsoft.com/office/powerpoint/2010/main" val="3616092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Brainstorming is a group technique for generating creative ideas and solutions to problems. It is a collaborative process where group members share their ideas and build upon each other's suggestions to arrive at a solution. The technique was first introduced by Alex </a:t>
            </a:r>
            <a:r>
              <a:rPr lang="en-GB" dirty="0" err="1"/>
              <a:t>Faickney</a:t>
            </a:r>
            <a:r>
              <a:rPr lang="en-GB" dirty="0"/>
              <a:t> Osborn, an advertising executive, in the late 1930s.</a:t>
            </a:r>
          </a:p>
          <a:p>
            <a:endParaRPr lang="en-GB" dirty="0"/>
          </a:p>
          <a:p>
            <a:r>
              <a:rPr lang="en-GB" dirty="0"/>
              <a:t>The brainstorming process involves several steps. Firstly, a group is assembled to focus on a particular problem or challenge. The group is usually diverse, comprising individuals with different backgrounds, experiences, and perspectives. Secondly, the group leader establishes the rules of the session, which include encouraging all ideas, avoiding criticism, and building on other's ideas. Thirdly, the group is given a time limit to generate as many ideas as possible, with participants encouraged to shout out their ideas, no matter how wild or unconventional.</a:t>
            </a:r>
          </a:p>
          <a:p>
            <a:endParaRPr lang="en-GB" dirty="0"/>
          </a:p>
          <a:p>
            <a:r>
              <a:rPr lang="en-GB" dirty="0"/>
              <a:t>Once the brainstorming session is over, the group leader facilitates the process of evaluating and prioritizing the ideas generated. This involves </a:t>
            </a:r>
            <a:r>
              <a:rPr lang="en-GB" dirty="0" err="1"/>
              <a:t>analyzing</a:t>
            </a:r>
            <a:r>
              <a:rPr lang="en-GB" dirty="0"/>
              <a:t> the feasibility and practicality of each idea, eliminating duplicates, and grouping related ideas. The final step is to select the most promising idea and develop an action plan to implement it.</a:t>
            </a:r>
          </a:p>
          <a:p>
            <a:endParaRPr lang="en-GB" dirty="0"/>
          </a:p>
          <a:p>
            <a:r>
              <a:rPr lang="en-GB" dirty="0"/>
              <a:t>Brainstorming has several advantages. Firstly, it promotes creativity and innovation by encouraging group members to think outside the box and generate new ideas. Secondly, it encourages participation and collaboration, providing a platform for all members to share their ideas and contribute to the decision-making process. Finally, it is a structured and transparent process, providing a clear framework for decision-making that can be repeated for different problems and challenges.</a:t>
            </a:r>
          </a:p>
          <a:p>
            <a:endParaRPr lang="en-GB" dirty="0"/>
          </a:p>
          <a:p>
            <a:r>
              <a:rPr lang="en-GB" dirty="0"/>
              <a:t>However, there are also some disadvantages to brainstorming. Firstly, it can be time-consuming and may require multiple sessions to arrive at a solution. Secondly, the process can be dominated by the more vocal or senior members of the group, leading to a lack of diverse perspectives. Finally, the quality of the ideas generated can be affected by group dynamics, as group members may feel inhibited or may not be fully engaged in the process.</a:t>
            </a:r>
          </a:p>
        </p:txBody>
      </p:sp>
      <p:sp>
        <p:nvSpPr>
          <p:cNvPr id="4" name="Slide Number Placeholder 3"/>
          <p:cNvSpPr>
            <a:spLocks noGrp="1"/>
          </p:cNvSpPr>
          <p:nvPr>
            <p:ph type="sldNum" sz="quarter" idx="5"/>
          </p:nvPr>
        </p:nvSpPr>
        <p:spPr/>
        <p:txBody>
          <a:bodyPr/>
          <a:lstStyle/>
          <a:p>
            <a:fld id="{CB540E06-0625-8A46-9812-778CB6014CAC}" type="slidenum">
              <a:rPr lang="en-GB" smtClean="0"/>
              <a:t>30</a:t>
            </a:fld>
            <a:endParaRPr lang="en-GB"/>
          </a:p>
        </p:txBody>
      </p:sp>
    </p:spTree>
    <p:extLst>
      <p:ext uri="{BB962C8B-B14F-4D97-AF65-F5344CB8AC3E}">
        <p14:creationId xmlns:p14="http://schemas.microsoft.com/office/powerpoint/2010/main" val="1235260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Nominal Group Technique (NGT) is a structured process used to generate and prioritize ideas or solutions within a group. It is often used to solve problems, make decisions, or reach consensus. The technique was first developed by </a:t>
            </a:r>
            <a:r>
              <a:rPr lang="en-GB" dirty="0" err="1"/>
              <a:t>Delbecq</a:t>
            </a:r>
            <a:r>
              <a:rPr lang="en-GB" dirty="0"/>
              <a:t> and </a:t>
            </a:r>
            <a:r>
              <a:rPr lang="en-GB" dirty="0" err="1"/>
              <a:t>VandeVen</a:t>
            </a:r>
            <a:r>
              <a:rPr lang="en-GB" dirty="0"/>
              <a:t> in the 1960s.</a:t>
            </a:r>
          </a:p>
          <a:p>
            <a:endParaRPr lang="en-GB" dirty="0"/>
          </a:p>
          <a:p>
            <a:r>
              <a:rPr lang="en-GB" dirty="0"/>
              <a:t>The NGT involves several steps. Firstly, a group is assembled, and the problem or challenge is presented. Secondly, each group member is asked to generate ideas or solutions individually, without discussing them with the group. Thirdly, each member presents their ideas to the group, and they are recorded on a flipchart or whiteboard. Fourthly, the group discusses and clarifies each idea, and duplicates are eliminated. Fifthly, each group member is given a set number of votes, which they can use to indicate their preferred ideas. Finally, the votes are tallied, and the top-ranked ideas are selected for further discussion and development.</a:t>
            </a:r>
          </a:p>
          <a:p>
            <a:endParaRPr lang="en-GB" dirty="0"/>
          </a:p>
          <a:p>
            <a:r>
              <a:rPr lang="en-GB" dirty="0"/>
              <a:t>The NGT has several advantages. Firstly, it encourages participation and involvement from all group members, ensuring that everyone's ideas are heard and considered. Secondly, it allows for the generation of a large number of ideas in a short amount of time. Thirdly, it is a structured and transparent process, providing a clear framework for decision-making that can be repeated for different problems and challenges.</a:t>
            </a:r>
          </a:p>
          <a:p>
            <a:endParaRPr lang="en-GB" dirty="0"/>
          </a:p>
          <a:p>
            <a:r>
              <a:rPr lang="en-GB" dirty="0"/>
              <a:t>However, there are also some disadvantages to the NGT. Firstly, it can be time-consuming and may require multiple sessions to arrive at a solution. Secondly, it can be affected by group dynamics, as group members may feel inhibited or may not be fully engaged in the process. Finally, the quality of the ideas generated can be affected by the individual creativity and knowledge of the group members.</a:t>
            </a:r>
          </a:p>
          <a:p>
            <a:endParaRPr lang="en-GB" dirty="0"/>
          </a:p>
          <a:p>
            <a:r>
              <a:rPr lang="en-GB" dirty="0"/>
              <a:t>In conclusion, the Nominal Group Technique is a structured process used to generate and prioritize ideas or solutions within a group. It encourages participation and involvement from all group members and allows for the generation of a large number of ideas in a short amount of time. While it has several advantages, it can be time-consuming and may be affected by group dynamics, and the quality of the ideas generated can be affected by the individual creativity and knowledge of the group members.</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31</a:t>
            </a:fld>
            <a:endParaRPr lang="en-GB"/>
          </a:p>
        </p:txBody>
      </p:sp>
    </p:spTree>
    <p:extLst>
      <p:ext uri="{BB962C8B-B14F-4D97-AF65-F5344CB8AC3E}">
        <p14:creationId xmlns:p14="http://schemas.microsoft.com/office/powerpoint/2010/main" val="2558894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Iterative voting is a decision-making method that involves a series of voting rounds to reach a decision. It is often used in situations where there are multiple options to choose from, and there is no clear consensus among the group.</a:t>
            </a:r>
          </a:p>
          <a:p>
            <a:endParaRPr lang="en-GB" dirty="0"/>
          </a:p>
          <a:p>
            <a:r>
              <a:rPr lang="en-GB" dirty="0"/>
              <a:t>In the iterative voting process, the group is presented with the options or proposals, and each member is given a certain number of votes, which they can distribute among the options as they see fit. The votes are then tallied, and the option with the most votes is eliminated. This process is repeated for several rounds, with the group members voting again and again until a final decision is reached.</a:t>
            </a:r>
          </a:p>
          <a:p>
            <a:endParaRPr lang="en-GB" dirty="0"/>
          </a:p>
          <a:p>
            <a:r>
              <a:rPr lang="en-GB" dirty="0"/>
              <a:t>The iterative voting method has several advantages. Firstly, it allows for the exploration of multiple options, and ensures that all options are considered and evaluated. Secondly, it is a democratic process, as all group members have an equal say in the decision-making process. Finally, it can be used to build consensus, as group members have the opportunity to discuss and refine their opinions in each round of voting.</a:t>
            </a:r>
          </a:p>
          <a:p>
            <a:endParaRPr lang="en-GB" dirty="0"/>
          </a:p>
          <a:p>
            <a:r>
              <a:rPr lang="en-GB" dirty="0"/>
              <a:t>However, there are also some disadvantages to the iterative voting method. Firstly, it can be time-consuming, as multiple rounds of voting may be required. Secondly, it can be affected by group dynamics, as group members may be influenced by the opinions of others, or may feel inhibited in expressing their own opinions. Finally, it may not be suitable for all types of decisions, as some decisions may require a more structured or analytical approach.</a:t>
            </a:r>
          </a:p>
          <a:p>
            <a:endParaRPr lang="en-GB" dirty="0"/>
          </a:p>
          <a:p>
            <a:r>
              <a:rPr lang="en-GB" dirty="0"/>
              <a:t>In conclusion, the iterative voting method is a decision-making process that involves multiple rounds of voting to reach a final decision. It allows for the exploration of multiple options, and can be a democratic process that builds consensus. However, it can be time-consuming and may be affected by group dynamics, and may not be suitable for all types of decisions.</a:t>
            </a:r>
          </a:p>
        </p:txBody>
      </p:sp>
      <p:sp>
        <p:nvSpPr>
          <p:cNvPr id="4" name="Slide Number Placeholder 3"/>
          <p:cNvSpPr>
            <a:spLocks noGrp="1"/>
          </p:cNvSpPr>
          <p:nvPr>
            <p:ph type="sldNum" sz="quarter" idx="5"/>
          </p:nvPr>
        </p:nvSpPr>
        <p:spPr/>
        <p:txBody>
          <a:bodyPr/>
          <a:lstStyle/>
          <a:p>
            <a:fld id="{CB540E06-0625-8A46-9812-778CB6014CAC}" type="slidenum">
              <a:rPr lang="en-GB" smtClean="0"/>
              <a:t>32</a:t>
            </a:fld>
            <a:endParaRPr lang="en-GB"/>
          </a:p>
        </p:txBody>
      </p:sp>
    </p:spTree>
    <p:extLst>
      <p:ext uri="{BB962C8B-B14F-4D97-AF65-F5344CB8AC3E}">
        <p14:creationId xmlns:p14="http://schemas.microsoft.com/office/powerpoint/2010/main" val="3106755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Yes/No method is a simple decision-making method that involves a straightforward question requiring a yes or no answer. It is often used in situations where the decision is straightforward, and there are no complex factors or variables to consider.</a:t>
            </a:r>
          </a:p>
          <a:p>
            <a:endParaRPr lang="en-GB" dirty="0"/>
          </a:p>
          <a:p>
            <a:r>
              <a:rPr lang="en-GB" dirty="0"/>
              <a:t>In the Yes/No method, the decision maker is presented with a question, and they must answer yes or no. For example, a manager might ask, "Should we hire this candidate?" and then answer yes or no based on their assessment of the candidate's qualifications.</a:t>
            </a:r>
          </a:p>
          <a:p>
            <a:endParaRPr lang="en-GB" dirty="0"/>
          </a:p>
          <a:p>
            <a:r>
              <a:rPr lang="en-GB" dirty="0"/>
              <a:t>The Yes/No method has several advantages. Firstly, it is a quick and easy method that can be used to make decisions efficiently. Secondly, it is simple and straightforward, making it easy to understand and communicate to others. Finally, it can be used to make decisions that do not require a great deal of analysis or consideration.</a:t>
            </a:r>
          </a:p>
          <a:p>
            <a:endParaRPr lang="en-GB" dirty="0"/>
          </a:p>
          <a:p>
            <a:r>
              <a:rPr lang="en-GB" dirty="0"/>
              <a:t>However, there are also some disadvantages to the Yes/No method. Firstly, it can be overly simplistic, and may not be suitable for complex decisions that require a more nuanced approach. Secondly, it does not provide a detailed explanation of the decision, and may not be suitable for decisions that require buy-in from a group or stakeholders. Finally, it can be affected by biases or personal opinions, as the decision is based solely on the judgment of the decision maker.</a:t>
            </a:r>
          </a:p>
          <a:p>
            <a:endParaRPr lang="en-GB" dirty="0"/>
          </a:p>
          <a:p>
            <a:r>
              <a:rPr lang="en-GB" dirty="0"/>
              <a:t>The Yes/No method can also be used in group decision-making, but it may require some modification to be effective. In a group decision-making context, the Yes/No method may involve presenting the group with a question or proposal, and then asking each group member to answer yes or no. The decision is then made based on the majority vote.</a:t>
            </a:r>
          </a:p>
          <a:p>
            <a:endParaRPr lang="en-GB" dirty="0"/>
          </a:p>
          <a:p>
            <a:r>
              <a:rPr lang="en-GB" dirty="0"/>
              <a:t>The Yes/No method can be useful in group decision-making when there is a clear question or proposal that requires a simple answer. For example, the group might be asked to vote yes or no on a proposed budget item or a new policy.</a:t>
            </a:r>
          </a:p>
          <a:p>
            <a:endParaRPr lang="en-GB" dirty="0"/>
          </a:p>
          <a:p>
            <a:r>
              <a:rPr lang="en-GB" dirty="0"/>
              <a:t>However, the Yes/No method may not be suitable for all group decision-making situations. It may not be effective when there are multiple options to choose from or when the decision requires a more nuanced approach. In addition, it may be influenced by group dynamics, with some group members feeling pressure to conform to the opinions of others.</a:t>
            </a:r>
          </a:p>
        </p:txBody>
      </p:sp>
      <p:sp>
        <p:nvSpPr>
          <p:cNvPr id="4" name="Slide Number Placeholder 3"/>
          <p:cNvSpPr>
            <a:spLocks noGrp="1"/>
          </p:cNvSpPr>
          <p:nvPr>
            <p:ph type="sldNum" sz="quarter" idx="5"/>
          </p:nvPr>
        </p:nvSpPr>
        <p:spPr/>
        <p:txBody>
          <a:bodyPr/>
          <a:lstStyle/>
          <a:p>
            <a:fld id="{CB540E06-0625-8A46-9812-778CB6014CAC}" type="slidenum">
              <a:rPr lang="en-GB" smtClean="0"/>
              <a:t>33</a:t>
            </a:fld>
            <a:endParaRPr lang="en-GB"/>
          </a:p>
        </p:txBody>
      </p:sp>
    </p:spTree>
    <p:extLst>
      <p:ext uri="{BB962C8B-B14F-4D97-AF65-F5344CB8AC3E}">
        <p14:creationId xmlns:p14="http://schemas.microsoft.com/office/powerpoint/2010/main" val="214577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Quantitative decision methods are decision-making techniques that rely on numerical data and mathematical models to </a:t>
            </a:r>
            <a:r>
              <a:rPr lang="en-GB" dirty="0" err="1"/>
              <a:t>analyze</a:t>
            </a:r>
            <a:r>
              <a:rPr lang="en-GB" dirty="0"/>
              <a:t> problems and make decisions. These methods use statistical and mathematical tools to identify and evaluate alternative courses of action based on objective data and analysis.</a:t>
            </a:r>
          </a:p>
          <a:p>
            <a:endParaRPr lang="en-GB" dirty="0"/>
          </a:p>
          <a:p>
            <a:r>
              <a:rPr lang="en-GB" dirty="0"/>
              <a:t>In quantitative decision-making, the decision-maker collects and </a:t>
            </a:r>
            <a:r>
              <a:rPr lang="en-GB" dirty="0" err="1"/>
              <a:t>analyzes</a:t>
            </a:r>
            <a:r>
              <a:rPr lang="en-GB" dirty="0"/>
              <a:t> data, creates mathematical models of the problem, and identifies the most effective and efficient solutions based on the analysis. These methods are particularly useful for complex problems that involve a large number of variables and where there is a significant amount of data available.</a:t>
            </a:r>
          </a:p>
          <a:p>
            <a:endParaRPr lang="en-GB" dirty="0"/>
          </a:p>
          <a:p>
            <a:r>
              <a:rPr lang="en-GB" dirty="0"/>
              <a:t>Examples of quantitative decision methods include decision trees, linear programming, Monte Carlo simulations, and optimization models. These methods are commonly used in fields such as finance, operations research, and engineering, where there is a need to make data-driven decisions that maximize efficiency and effectiveness.</a:t>
            </a:r>
          </a:p>
          <a:p>
            <a:endParaRPr lang="en-GB" dirty="0"/>
          </a:p>
          <a:p>
            <a:r>
              <a:rPr lang="en-GB" dirty="0"/>
              <a:t>Quantitative decision methods have several advantages, such as providing a systematic and objective approach to decision-making, allowing for a rigorous evaluation of alternatives, and facilitating communication of the decision to others. However, they also have some limitations, such as the need for high-quality data, the potential for errors in </a:t>
            </a:r>
            <a:r>
              <a:rPr lang="en-GB" dirty="0" err="1"/>
              <a:t>modeling</a:t>
            </a:r>
            <a:r>
              <a:rPr lang="en-GB" dirty="0"/>
              <a:t>, and the difficulty of incorporating qualitative factors into the analysis.</a:t>
            </a:r>
          </a:p>
          <a:p>
            <a:endParaRPr lang="en-GB" dirty="0"/>
          </a:p>
          <a:p>
            <a:r>
              <a:rPr lang="en-GB" dirty="0"/>
              <a:t>Overall, quantitative decision methods are a powerful tool for making data-driven decisions, but they must be used appropriately and in conjunction with other methods to ensure a comprehensive and effective decision-making process.</a:t>
            </a:r>
          </a:p>
          <a:p>
            <a:endParaRPr lang="en-GB" dirty="0"/>
          </a:p>
          <a:p>
            <a:r>
              <a:rPr lang="en-GB" dirty="0"/>
              <a:t>Here are some more examples of quantitative decision-making methods:</a:t>
            </a:r>
          </a:p>
          <a:p>
            <a:pPr marL="171450" indent="-171450">
              <a:buFont typeface="Arial" panose="020B0604020202020204" pitchFamily="34" charset="0"/>
              <a:buChar char="•"/>
            </a:pPr>
            <a:r>
              <a:rPr lang="en-GB" dirty="0"/>
              <a:t>Linear programming: a method of optimization used to find the best solution to a problem with linear relationships and constraints.</a:t>
            </a:r>
          </a:p>
          <a:p>
            <a:pPr marL="171450" indent="-171450">
              <a:buFont typeface="Arial" panose="020B0604020202020204" pitchFamily="34" charset="0"/>
              <a:buChar char="•"/>
            </a:pPr>
            <a:r>
              <a:rPr lang="en-GB" dirty="0"/>
              <a:t>Decision trees: a graphical representation of decisions and their possible consequences, used to </a:t>
            </a:r>
            <a:r>
              <a:rPr lang="en-GB" dirty="0" err="1"/>
              <a:t>analyze</a:t>
            </a:r>
            <a:r>
              <a:rPr lang="en-GB" dirty="0"/>
              <a:t> the potential outcomes of a decision.</a:t>
            </a:r>
          </a:p>
          <a:p>
            <a:pPr marL="171450" indent="-171450">
              <a:buFont typeface="Arial" panose="020B0604020202020204" pitchFamily="34" charset="0"/>
              <a:buChar char="•"/>
            </a:pPr>
            <a:r>
              <a:rPr lang="en-GB" dirty="0"/>
              <a:t>Monte Carlo simulation: a statistical technique used to </a:t>
            </a:r>
            <a:r>
              <a:rPr lang="en-GB" dirty="0" err="1"/>
              <a:t>analyze</a:t>
            </a:r>
            <a:r>
              <a:rPr lang="en-GB" dirty="0"/>
              <a:t> the effects of risk and uncertainty in a decision-making scenario.</a:t>
            </a:r>
          </a:p>
          <a:p>
            <a:pPr marL="171450" indent="-171450">
              <a:buFont typeface="Arial" panose="020B0604020202020204" pitchFamily="34" charset="0"/>
              <a:buChar char="•"/>
            </a:pPr>
            <a:r>
              <a:rPr lang="en-GB" dirty="0"/>
              <a:t>Bayesian analysis: a statistical method that uses prior knowledge and probability distributions to </a:t>
            </a:r>
            <a:r>
              <a:rPr lang="en-GB" dirty="0" err="1"/>
              <a:t>analyze</a:t>
            </a:r>
            <a:r>
              <a:rPr lang="en-GB" dirty="0"/>
              <a:t> the outcomes of a decision.</a:t>
            </a:r>
          </a:p>
          <a:p>
            <a:pPr marL="171450" indent="-171450">
              <a:buFont typeface="Arial" panose="020B0604020202020204" pitchFamily="34" charset="0"/>
              <a:buChar char="•"/>
            </a:pPr>
            <a:r>
              <a:rPr lang="en-GB" dirty="0"/>
              <a:t>Sensitivity analysis: a method used to test the effects of changes in variables on the outcomes of a decision.</a:t>
            </a:r>
          </a:p>
          <a:p>
            <a:pPr marL="171450" indent="-171450">
              <a:buFont typeface="Arial" panose="020B0604020202020204" pitchFamily="34" charset="0"/>
              <a:buChar char="•"/>
            </a:pPr>
            <a:r>
              <a:rPr lang="en-GB" dirty="0"/>
              <a:t>Statistical process control: a method used to monitor and control a process to ensure that it operates within a set of predetermined limits.</a:t>
            </a:r>
          </a:p>
          <a:p>
            <a:pPr marL="171450" indent="-171450">
              <a:buFont typeface="Arial" panose="020B0604020202020204" pitchFamily="34" charset="0"/>
              <a:buChar char="•"/>
            </a:pPr>
            <a:r>
              <a:rPr lang="en-GB" dirty="0"/>
              <a:t>Queuing theory: a mathematical method used to </a:t>
            </a:r>
            <a:r>
              <a:rPr lang="en-GB" dirty="0" err="1"/>
              <a:t>analyze</a:t>
            </a:r>
            <a:r>
              <a:rPr lang="en-GB" dirty="0"/>
              <a:t> waiting lines and optimize their performance.</a:t>
            </a:r>
          </a:p>
          <a:p>
            <a:pPr marL="171450" indent="-171450">
              <a:buFont typeface="Arial" panose="020B0604020202020204" pitchFamily="34" charset="0"/>
              <a:buChar char="•"/>
            </a:pPr>
            <a:r>
              <a:rPr lang="en-GB" dirty="0"/>
              <a:t>Markov analysis: a method used to </a:t>
            </a:r>
            <a:r>
              <a:rPr lang="en-GB" dirty="0" err="1"/>
              <a:t>analyze</a:t>
            </a:r>
            <a:r>
              <a:rPr lang="en-GB" dirty="0"/>
              <a:t> the probability of moving from one state to another in a decision-making scenario.</a:t>
            </a:r>
          </a:p>
          <a:p>
            <a:pPr marL="171450" indent="-171450">
              <a:buFont typeface="Arial" panose="020B0604020202020204" pitchFamily="34" charset="0"/>
              <a:buChar char="•"/>
            </a:pPr>
            <a:r>
              <a:rPr lang="en-GB" dirty="0"/>
              <a:t>Data envelopment analysis: a method used to evaluate the relative efficiency of different decision-making units by comparing their input and output levels.</a:t>
            </a:r>
          </a:p>
          <a:p>
            <a:pPr marL="171450" indent="-171450">
              <a:buFont typeface="Arial" panose="020B0604020202020204" pitchFamily="34" charset="0"/>
              <a:buChar char="•"/>
            </a:pPr>
            <a:r>
              <a:rPr lang="en-GB" dirty="0"/>
              <a:t>Regression analysis: a statistical method used to </a:t>
            </a:r>
            <a:r>
              <a:rPr lang="en-GB" dirty="0" err="1"/>
              <a:t>analyze</a:t>
            </a:r>
            <a:r>
              <a:rPr lang="en-GB" dirty="0"/>
              <a:t> the relationship between variables and to make predictions based on that relationship.</a:t>
            </a:r>
          </a:p>
          <a:p>
            <a:r>
              <a:rPr lang="en-GB" dirty="0"/>
              <a:t>etc.</a:t>
            </a:r>
          </a:p>
        </p:txBody>
      </p:sp>
      <p:sp>
        <p:nvSpPr>
          <p:cNvPr id="4" name="Slide Number Placeholder 3"/>
          <p:cNvSpPr>
            <a:spLocks noGrp="1"/>
          </p:cNvSpPr>
          <p:nvPr>
            <p:ph type="sldNum" sz="quarter" idx="5"/>
          </p:nvPr>
        </p:nvSpPr>
        <p:spPr/>
        <p:txBody>
          <a:bodyPr/>
          <a:lstStyle/>
          <a:p>
            <a:fld id="{CB540E06-0625-8A46-9812-778CB6014CAC}" type="slidenum">
              <a:rPr lang="en-GB" smtClean="0"/>
              <a:t>34</a:t>
            </a:fld>
            <a:endParaRPr lang="en-GB"/>
          </a:p>
        </p:txBody>
      </p:sp>
    </p:spTree>
    <p:extLst>
      <p:ext uri="{BB962C8B-B14F-4D97-AF65-F5344CB8AC3E}">
        <p14:creationId xmlns:p14="http://schemas.microsoft.com/office/powerpoint/2010/main" val="2356784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Kiekybiniai sprendimų metodai yra sprendimų priėmimo metodai, kurie remiasi skaitiniais duomenimis ir matematiniais modeliais, siekiant analizuoti problemas ir priimti sprendimus. Šiuose metoduose naudojami statistiniai ir matematiniai įrankiai, skirti nustatyti ir įvertinti alternatyvius veiksmų būdus, remiantis objektyviais duomenimis ir analize.</a:t>
            </a:r>
          </a:p>
          <a:p>
            <a:endParaRPr lang="lt-LT" dirty="0"/>
          </a:p>
          <a:p>
            <a:r>
              <a:rPr lang="lt-LT" dirty="0"/>
              <a:t>Priimdamas kiekybinius sprendimus, sprendimų priėmėjas renka ir analizuoja duomenis, kuria matematinius problemos modelius ir, remdamasis analize, nustato efektyviausius ir efektyviausius sprendimus. Šie metodai ypač naudingi sprendžiant sudėtingas problemas, susijusias su daugybe kintamųjų ir kai yra daug duomenų.</a:t>
            </a:r>
          </a:p>
          <a:p>
            <a:endParaRPr lang="lt-LT" dirty="0"/>
          </a:p>
          <a:p>
            <a:r>
              <a:rPr lang="lt-LT" dirty="0"/>
              <a:t>Kiekybiniai sprendimo metodai turi keletą privalumų, pavyzdžiui, suteikia sistemingą ir objektyvų požiūrį į sprendimų priėmimą, leidžia griežtai įvertinti alternatyvas ir palengvina sprendimo perdavimą kitiems. Tačiau jie taip pat turi tam tikrų apribojimų, tokių kaip aukštos kokybės duomenų poreikis, modeliavimo klaidų galimybė ir kokybinių veiksnių įtraukimo į analizę sunkumai.</a:t>
            </a:r>
          </a:p>
          <a:p>
            <a:endParaRPr lang="lt-LT" dirty="0"/>
          </a:p>
          <a:p>
            <a:r>
              <a:rPr lang="lt-LT" dirty="0"/>
              <a:t>Keletas kiekybinių sprendimų priėmimo metodų pavyzdžių:</a:t>
            </a:r>
          </a:p>
          <a:p>
            <a:pPr marL="171450" indent="-171450">
              <a:buFont typeface="Arial" panose="020B0604020202020204" pitchFamily="34" charset="0"/>
              <a:buChar char="•"/>
            </a:pPr>
            <a:r>
              <a:rPr lang="lt-LT" dirty="0"/>
              <a:t>Linijinis programavimas: optimizavimo metodas, naudojamas ieškant geriausio linijinių ryšių ir apribojimų problemos sprendimo.</a:t>
            </a:r>
          </a:p>
          <a:p>
            <a:pPr marL="171450" indent="-171450">
              <a:buFont typeface="Arial" panose="020B0604020202020204" pitchFamily="34" charset="0"/>
              <a:buChar char="•"/>
            </a:pPr>
            <a:r>
              <a:rPr lang="lt-LT" dirty="0"/>
              <a:t>Sprendimų medžiai: grafinis sprendimų ir galimų jų pasekmių vaizdas, naudojamas galimiems sprendimo rezultatams analizuoti.</a:t>
            </a:r>
          </a:p>
          <a:p>
            <a:pPr marL="171450" indent="-171450">
              <a:buFont typeface="Arial" panose="020B0604020202020204" pitchFamily="34" charset="0"/>
              <a:buChar char="•"/>
            </a:pPr>
            <a:r>
              <a:rPr lang="lt-LT" dirty="0" err="1"/>
              <a:t>Monte</a:t>
            </a:r>
            <a:r>
              <a:rPr lang="lt-LT" dirty="0"/>
              <a:t> Karlo modeliavimas: statistinis metodas, naudojamas rizikos ir neapibrėžtumo padariniams analizuoti sprendimų priėmimo scenarijuje.</a:t>
            </a:r>
          </a:p>
          <a:p>
            <a:pPr marL="171450" indent="-171450">
              <a:buFont typeface="Arial" panose="020B0604020202020204" pitchFamily="34" charset="0"/>
              <a:buChar char="•"/>
            </a:pPr>
            <a:r>
              <a:rPr lang="lt-LT" dirty="0" err="1"/>
              <a:t>Bajeso</a:t>
            </a:r>
            <a:r>
              <a:rPr lang="lt-LT" dirty="0"/>
              <a:t> analizė: statistinis metodas, kuris naudoja išankstines žinias ir tikimybių skirstinius, kad analizuotų sprendimo rezultatus.</a:t>
            </a:r>
          </a:p>
          <a:p>
            <a:pPr marL="171450" indent="-171450">
              <a:buFont typeface="Arial" panose="020B0604020202020204" pitchFamily="34" charset="0"/>
              <a:buChar char="•"/>
            </a:pPr>
            <a:r>
              <a:rPr lang="lt-LT" dirty="0"/>
              <a:t>Jautrumo analizė: metodas, naudojamas patikrinti kintamųjų pokyčių poveikį sprendimo rezultatams.</a:t>
            </a:r>
          </a:p>
          <a:p>
            <a:pPr marL="171450" indent="-171450">
              <a:buFont typeface="Arial" panose="020B0604020202020204" pitchFamily="34" charset="0"/>
              <a:buChar char="•"/>
            </a:pPr>
            <a:r>
              <a:rPr lang="lt-LT" dirty="0"/>
              <a:t>Statistinis proceso valdymas: metodas, naudojamas stebėti ir kontroliuoti procesą, siekiant užtikrinti, kad jis veiktų neperžengdamas iš anksto nustatytų ribų.</a:t>
            </a:r>
          </a:p>
          <a:p>
            <a:pPr marL="171450" indent="-171450">
              <a:buFont typeface="Arial" panose="020B0604020202020204" pitchFamily="34" charset="0"/>
              <a:buChar char="•"/>
            </a:pPr>
            <a:r>
              <a:rPr lang="lt-LT" dirty="0"/>
              <a:t>Eilių teorija: matematinis metodas, naudojamas laukimo eilėms analizuoti ir jų veikimui optimizuoti.</a:t>
            </a:r>
          </a:p>
          <a:p>
            <a:pPr marL="171450" indent="-171450">
              <a:buFont typeface="Arial" panose="020B0604020202020204" pitchFamily="34" charset="0"/>
              <a:buChar char="•"/>
            </a:pPr>
            <a:r>
              <a:rPr lang="lt-LT" dirty="0" err="1"/>
              <a:t>Markovo</a:t>
            </a:r>
            <a:r>
              <a:rPr lang="lt-LT" dirty="0"/>
              <a:t> analizė: metodas, naudojamas analizuoti tikimybę pereiti iš vienos būsenos į kitą pagal sprendimo priėmimo scenarijų.</a:t>
            </a:r>
          </a:p>
          <a:p>
            <a:pPr marL="171450" indent="-171450">
              <a:buFont typeface="Arial" panose="020B0604020202020204" pitchFamily="34" charset="0"/>
              <a:buChar char="•"/>
            </a:pPr>
            <a:r>
              <a:rPr lang="lt-LT" dirty="0"/>
              <a:t>Duomenų gaubto analizė: metodas, naudojamas santykiniam skirtingų sprendimų priėmimo vienetų efektyvumui įvertinti, lyginant jų įvesties ir išvesties lygius.</a:t>
            </a:r>
          </a:p>
          <a:p>
            <a:pPr marL="171450" indent="-171450">
              <a:buFont typeface="Arial" panose="020B0604020202020204" pitchFamily="34" charset="0"/>
              <a:buChar char="•"/>
            </a:pPr>
            <a:r>
              <a:rPr lang="lt-LT" dirty="0"/>
              <a:t>Regresinė analizė: statistinis metodas, naudojamas analizuoti ryšį tarp kintamųjų ir daryti prognozes remiantis tuo ryšiu.</a:t>
            </a:r>
          </a:p>
          <a:p>
            <a:r>
              <a:rPr lang="lt-LT" dirty="0"/>
              <a:t>ir </a:t>
            </a:r>
            <a:r>
              <a:rPr lang="lt-LT" dirty="0" err="1"/>
              <a:t>tt</a:t>
            </a:r>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35</a:t>
            </a:fld>
            <a:endParaRPr lang="en-GB"/>
          </a:p>
        </p:txBody>
      </p:sp>
    </p:spTree>
    <p:extLst>
      <p:ext uri="{BB962C8B-B14F-4D97-AF65-F5344CB8AC3E}">
        <p14:creationId xmlns:p14="http://schemas.microsoft.com/office/powerpoint/2010/main" val="3674360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Expert evaluation is a decision-making method that involves obtaining the opinions of experts to determine the best course of action. This method is based on the idea that experts in a given field can provide valuable insights and knowledge that can help inform a decision.</a:t>
            </a:r>
          </a:p>
          <a:p>
            <a:endParaRPr lang="en-GB" dirty="0"/>
          </a:p>
          <a:p>
            <a:r>
              <a:rPr lang="en-GB" dirty="0"/>
              <a:t>In the expert evaluation method, a group of experts is selected based on their knowledge and experience in the area of the decision being made. The experts are then asked to evaluate the alternatives and provide their opinions on which alternative is the best choice.</a:t>
            </a:r>
          </a:p>
          <a:p>
            <a:endParaRPr lang="en-GB" dirty="0"/>
          </a:p>
          <a:p>
            <a:r>
              <a:rPr lang="en-GB" dirty="0"/>
              <a:t>The experts may be asked to provide their opinions through a variety of means, such as surveys, interviews, or focus groups. The opinions of the experts are then </a:t>
            </a:r>
            <a:r>
              <a:rPr lang="en-GB" dirty="0" err="1"/>
              <a:t>analyzed</a:t>
            </a:r>
            <a:r>
              <a:rPr lang="en-GB" dirty="0"/>
              <a:t> and weighted to determine the best course of action.</a:t>
            </a:r>
          </a:p>
          <a:p>
            <a:endParaRPr lang="en-GB" dirty="0"/>
          </a:p>
          <a:p>
            <a:r>
              <a:rPr lang="en-GB" dirty="0"/>
              <a:t>Expert evaluation can be a useful method for decision-making in situations where there is a high degree of uncertainty or complexity, or where there are multiple alternatives to choose from. It can also be useful in situations where there is a lack of objective data, as the opinions of the experts can provide a valuable source of information.</a:t>
            </a:r>
          </a:p>
          <a:p>
            <a:endParaRPr lang="en-GB" dirty="0"/>
          </a:p>
          <a:p>
            <a:r>
              <a:rPr lang="en-GB" dirty="0"/>
              <a:t>However, there are some limitations to the expert evaluation method. The opinions of the experts may be subjective and biased, and there may be disagreements among the experts on the best course of action. In addition, the cost of obtaining the opinions of the experts can be high, and the process can be time-consuming.</a:t>
            </a:r>
          </a:p>
          <a:p>
            <a:endParaRPr lang="en-GB" dirty="0"/>
          </a:p>
          <a:p>
            <a:r>
              <a:rPr lang="en-GB" dirty="0"/>
              <a:t>Expert evaluation method can be both a qualitative and quantitative method, depending on how the data is collected and </a:t>
            </a:r>
            <a:r>
              <a:rPr lang="en-GB" dirty="0" err="1"/>
              <a:t>analyzed</a:t>
            </a:r>
            <a:r>
              <a:rPr lang="en-GB" dirty="0"/>
              <a:t>.</a:t>
            </a:r>
          </a:p>
          <a:p>
            <a:endParaRPr lang="en-GB" dirty="0"/>
          </a:p>
          <a:p>
            <a:r>
              <a:rPr lang="en-GB" dirty="0"/>
              <a:t>If the expert evaluation involves collecting and </a:t>
            </a:r>
            <a:r>
              <a:rPr lang="en-GB" dirty="0" err="1"/>
              <a:t>analyzing</a:t>
            </a:r>
            <a:r>
              <a:rPr lang="en-GB" dirty="0"/>
              <a:t> numerical data (such as scores or rankings), then it can be considered a quantitative method. On the other hand, if the data collected is more subjective and not numerical in nature, then it is considered a qualitative method.</a:t>
            </a:r>
          </a:p>
          <a:p>
            <a:endParaRPr lang="en-GB" dirty="0"/>
          </a:p>
          <a:p>
            <a:r>
              <a:rPr lang="en-GB" dirty="0"/>
              <a:t>However, even if the data collected is qualitative, the process of expert evaluation can still be structured and systematic, using methods such as content analysis or thematic analysis, which can be considered quantitative approaches to </a:t>
            </a:r>
            <a:r>
              <a:rPr lang="en-GB" dirty="0" err="1"/>
              <a:t>analyzing</a:t>
            </a:r>
            <a:r>
              <a:rPr lang="en-GB" dirty="0"/>
              <a:t> qualitative data.</a:t>
            </a:r>
          </a:p>
          <a:p>
            <a:endParaRPr lang="en-GB" dirty="0"/>
          </a:p>
          <a:p>
            <a:r>
              <a:rPr lang="en-GB" dirty="0"/>
              <a:t>So the distinction between qualitative and quantitative methods is not always clear-cut and can depend on the nature of the data and the methods used to collect and </a:t>
            </a:r>
            <a:r>
              <a:rPr lang="en-GB" dirty="0" err="1"/>
              <a:t>analyze</a:t>
            </a:r>
            <a:r>
              <a:rPr lang="en-GB" dirty="0"/>
              <a:t> it.</a:t>
            </a:r>
          </a:p>
          <a:p>
            <a:endParaRPr lang="en-GB" dirty="0"/>
          </a:p>
          <a:p>
            <a:r>
              <a:rPr lang="en-GB" dirty="0"/>
              <a:t>The expert evaluation method is often used as a component of multicriteria decision analysis (MCDA) methods. MCDA methods are designed to help decision makers evaluate and compare options based on multiple criteria or objectives. In MCDA, decision makers typically identify a set of alternatives and criteria that are relevant to the decision, and then use a set of methods to assess and rank each alternative based on the criteria.</a:t>
            </a:r>
          </a:p>
          <a:p>
            <a:endParaRPr lang="en-GB" dirty="0"/>
          </a:p>
          <a:p>
            <a:r>
              <a:rPr lang="en-GB" dirty="0"/>
              <a:t>Expert evaluation is often used in MCDA to assess the relative importance or weight of each criterion. This involves asking a group of experts to evaluate the criteria and assign a weight to each one based on its relative importance in the decision. These weights can then be used to aggregate the individual evaluations of each alternative and generate an overall ranking or score.</a:t>
            </a:r>
          </a:p>
          <a:p>
            <a:endParaRPr lang="en-GB" dirty="0"/>
          </a:p>
          <a:p>
            <a:r>
              <a:rPr lang="en-GB" dirty="0"/>
              <a:t>The use of expert evaluation in MCDA helps to ensure that the criteria are relevant and representative of the decision problem, and that the weights assigned to each criterion are based on expert judgment and knowledge. This can improve the quality and credibility of the decision-making process, and help decision makers make more informed and effective decisions.</a:t>
            </a:r>
          </a:p>
        </p:txBody>
      </p:sp>
      <p:sp>
        <p:nvSpPr>
          <p:cNvPr id="4" name="Slide Number Placeholder 3"/>
          <p:cNvSpPr>
            <a:spLocks noGrp="1"/>
          </p:cNvSpPr>
          <p:nvPr>
            <p:ph type="sldNum" sz="quarter" idx="5"/>
          </p:nvPr>
        </p:nvSpPr>
        <p:spPr/>
        <p:txBody>
          <a:bodyPr/>
          <a:lstStyle/>
          <a:p>
            <a:fld id="{CB540E06-0625-8A46-9812-778CB6014CAC}" type="slidenum">
              <a:rPr lang="en-GB" smtClean="0"/>
              <a:t>36</a:t>
            </a:fld>
            <a:endParaRPr lang="en-GB"/>
          </a:p>
        </p:txBody>
      </p:sp>
    </p:spTree>
    <p:extLst>
      <p:ext uri="{BB962C8B-B14F-4D97-AF65-F5344CB8AC3E}">
        <p14:creationId xmlns:p14="http://schemas.microsoft.com/office/powerpoint/2010/main" val="343131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7923741C-2A52-9D4B-8A6A-F0713111F66C}" type="slidenum">
              <a:rPr lang="lt-LT" smtClean="0"/>
              <a:t>4</a:t>
            </a:fld>
            <a:endParaRPr lang="lt-LT"/>
          </a:p>
        </p:txBody>
      </p:sp>
    </p:spTree>
    <p:extLst>
      <p:ext uri="{BB962C8B-B14F-4D97-AF65-F5344CB8AC3E}">
        <p14:creationId xmlns:p14="http://schemas.microsoft.com/office/powerpoint/2010/main" val="3047993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Expert evaluation is a decision-making method that involves using the knowledge and experience of experts to make decisions. It is used when there is a lack of reliable data or when the decision at hand is complex and requires a high level of expertise.</a:t>
            </a:r>
          </a:p>
          <a:p>
            <a:endParaRPr lang="en-GB" dirty="0"/>
          </a:p>
          <a:p>
            <a:r>
              <a:rPr lang="en-GB" dirty="0"/>
              <a:t>The basic steps of expert evaluation include selecting the experts, providing them with relevant information, asking them to evaluate the alternatives, and </a:t>
            </a:r>
            <a:r>
              <a:rPr lang="en-GB" dirty="0" err="1"/>
              <a:t>analyzing</a:t>
            </a:r>
            <a:r>
              <a:rPr lang="en-GB" dirty="0"/>
              <a:t> the results. The first step is to select the experts who have the knowledge and experience needed to make an informed decision. This can be done through a variety of methods, including personal recommendations, research, or online directories.</a:t>
            </a:r>
          </a:p>
          <a:p>
            <a:endParaRPr lang="en-GB" dirty="0"/>
          </a:p>
          <a:p>
            <a:r>
              <a:rPr lang="en-GB" dirty="0"/>
              <a:t>Once the experts have been selected, they are provided with relevant information about the decision at hand, such as background information, criteria for evaluation, and the available alternatives. The experts are then asked to evaluate the alternatives based on the criteria provided. This can be done using a variety of methods, such as rating scales, pairwise comparison, or ranking.</a:t>
            </a:r>
          </a:p>
          <a:p>
            <a:endParaRPr lang="en-GB" dirty="0"/>
          </a:p>
          <a:p>
            <a:r>
              <a:rPr lang="en-GB" dirty="0"/>
              <a:t>The results of the expert evaluation are then </a:t>
            </a:r>
            <a:r>
              <a:rPr lang="en-GB" dirty="0" err="1"/>
              <a:t>analyzed</a:t>
            </a:r>
            <a:r>
              <a:rPr lang="en-GB" dirty="0"/>
              <a:t>, and a decision is made based on the scores given by the experts. The analysis can be done using a variety of methods, including weighted averages, decision matrices, and the analytical hierarchy process (AHP).</a:t>
            </a:r>
          </a:p>
          <a:p>
            <a:endParaRPr lang="en-GB" dirty="0"/>
          </a:p>
          <a:p>
            <a:r>
              <a:rPr lang="en-GB" dirty="0"/>
              <a:t>The use of expert evaluation in decision-making is closely related to the methods of multicriteria analysis, which are used to evaluate alternatives based on multiple criteria. These methods are used to help decision-makers understand the trade-offs between different alternatives, and to help them make more informed decisions.</a:t>
            </a:r>
          </a:p>
          <a:p>
            <a:endParaRPr lang="en-GB" dirty="0"/>
          </a:p>
          <a:p>
            <a:r>
              <a:rPr lang="en-GB" dirty="0"/>
              <a:t>One of the most commonly used methods of multicriteria analysis in expert evaluation is the AHP, which involves breaking down the decision into a hierarchy of criteria and alternatives, and then using pairwise comparisons to determine the relative importance of each criterion and the performance of each alternative. Other methods of multicriteria analysis used in expert evaluation include the technique for order preference by similarity to ideal solution (TOPSIS) and the preference ranking organization method for enrichment evaluations (PROMETHEE).</a:t>
            </a:r>
          </a:p>
          <a:p>
            <a:endParaRPr lang="en-GB" dirty="0"/>
          </a:p>
          <a:p>
            <a:r>
              <a:rPr lang="en-GB" dirty="0"/>
              <a:t>Overall, expert evaluation is a valuable quantitative decision-making method that can be used to make complex decisions in the absence of reliable data. When combined with methods of multicriteria analysis, it can provide decision-makers with the information they need to make informed decisions that take into account multiple criteria and trade-offs between alternatives.</a:t>
            </a:r>
          </a:p>
        </p:txBody>
      </p:sp>
      <p:sp>
        <p:nvSpPr>
          <p:cNvPr id="4" name="Slide Number Placeholder 3"/>
          <p:cNvSpPr>
            <a:spLocks noGrp="1"/>
          </p:cNvSpPr>
          <p:nvPr>
            <p:ph type="sldNum" sz="quarter" idx="5"/>
          </p:nvPr>
        </p:nvSpPr>
        <p:spPr/>
        <p:txBody>
          <a:bodyPr/>
          <a:lstStyle/>
          <a:p>
            <a:fld id="{CB540E06-0625-8A46-9812-778CB6014CAC}" type="slidenum">
              <a:rPr lang="en-GB" smtClean="0"/>
              <a:t>37</a:t>
            </a:fld>
            <a:endParaRPr lang="en-GB"/>
          </a:p>
        </p:txBody>
      </p:sp>
    </p:spTree>
    <p:extLst>
      <p:ext uri="{BB962C8B-B14F-4D97-AF65-F5344CB8AC3E}">
        <p14:creationId xmlns:p14="http://schemas.microsoft.com/office/powerpoint/2010/main" val="97282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 decision-making is a process in which a group of people work together to make a decision. This can include brainstorming, discussion, and debate, as well as the use of voting or consensus-building to arrive at a final decision.</a:t>
            </a:r>
          </a:p>
          <a:p>
            <a:endParaRPr lang="en-GB" dirty="0"/>
          </a:p>
          <a:p>
            <a:r>
              <a:rPr lang="en-GB" dirty="0"/>
              <a:t>Advantages of group decision-making include:</a:t>
            </a:r>
          </a:p>
          <a:p>
            <a:pPr marL="171450" indent="-171450">
              <a:buFont typeface="Arial" panose="020B0604020202020204" pitchFamily="34" charset="0"/>
              <a:buChar char="•"/>
            </a:pPr>
            <a:r>
              <a:rPr lang="en-GB" dirty="0"/>
              <a:t>Diverse perspectives: Group decision-making allows for the integration of a range of different perspectives and ideas, which can lead to more creative and innovative solutions.</a:t>
            </a:r>
          </a:p>
          <a:p>
            <a:pPr marL="171450" indent="-171450">
              <a:buFont typeface="Arial" panose="020B0604020202020204" pitchFamily="34" charset="0"/>
              <a:buChar char="•"/>
            </a:pPr>
            <a:r>
              <a:rPr lang="en-GB" dirty="0"/>
              <a:t>Shared ownership: When decisions are made by a group, there is a greater sense of shared ownership and commitment to the outcome.</a:t>
            </a:r>
          </a:p>
          <a:p>
            <a:pPr marL="171450" indent="-171450">
              <a:buFont typeface="Arial" panose="020B0604020202020204" pitchFamily="34" charset="0"/>
              <a:buChar char="•"/>
            </a:pPr>
            <a:r>
              <a:rPr lang="en-GB" dirty="0"/>
              <a:t>Better information sharing: Group decision-making can help ensure that all relevant information is considered and that no important factors are overlooked.</a:t>
            </a:r>
          </a:p>
          <a:p>
            <a:endParaRPr lang="en-GB" dirty="0"/>
          </a:p>
          <a:p>
            <a:r>
              <a:rPr lang="en-GB" dirty="0"/>
              <a:t>Disadvantages of group decision-making include:</a:t>
            </a:r>
          </a:p>
          <a:p>
            <a:pPr marL="171450" indent="-171450">
              <a:buFont typeface="Arial" panose="020B0604020202020204" pitchFamily="34" charset="0"/>
              <a:buChar char="•"/>
            </a:pPr>
            <a:r>
              <a:rPr lang="en-GB" dirty="0"/>
              <a:t>Time-consuming: Group decision-making can be a time-consuming process, as it involves gathering people together and facilitating discussion and debate.</a:t>
            </a:r>
          </a:p>
          <a:p>
            <a:pPr marL="171450" indent="-171450">
              <a:buFont typeface="Arial" panose="020B0604020202020204" pitchFamily="34" charset="0"/>
              <a:buChar char="•"/>
            </a:pPr>
            <a:r>
              <a:rPr lang="en-GB" dirty="0"/>
              <a:t>Potential for conflict: Group decision-making can also lead to conflict, as members may have different ideas, opinions, and priorities.</a:t>
            </a:r>
          </a:p>
          <a:p>
            <a:pPr marL="171450" indent="-171450">
              <a:buFont typeface="Arial" panose="020B0604020202020204" pitchFamily="34" charset="0"/>
              <a:buChar char="•"/>
            </a:pPr>
            <a:r>
              <a:rPr lang="en-GB" dirty="0"/>
              <a:t>Pressure to conform: Group decision-making can create pressure to conform to the opinions of others, which can lead to groupthink and a lack of critical thinking.</a:t>
            </a:r>
          </a:p>
          <a:p>
            <a:pPr marL="171450" indent="-171450">
              <a:buFont typeface="Arial" panose="020B0604020202020204" pitchFamily="34" charset="0"/>
              <a:buChar char="•"/>
            </a:pPr>
            <a:r>
              <a:rPr lang="en-GB" dirty="0"/>
              <a:t>Unequal participation: Group decision-making can be affected by the degree of participation of members, with some members dominating the discussion while others remain silent.</a:t>
            </a:r>
          </a:p>
          <a:p>
            <a:endParaRPr lang="en-GB" dirty="0"/>
          </a:p>
          <a:p>
            <a:r>
              <a:rPr lang="en-GB" dirty="0"/>
              <a:t>Here are some examples of group decision-making:</a:t>
            </a:r>
          </a:p>
          <a:p>
            <a:endParaRPr lang="en-GB" dirty="0"/>
          </a:p>
          <a:p>
            <a:r>
              <a:rPr lang="en-GB" dirty="0"/>
              <a:t>Advantages:</a:t>
            </a:r>
          </a:p>
          <a:p>
            <a:pPr marL="171450" indent="-171450">
              <a:buFont typeface="Arial" panose="020B0604020202020204" pitchFamily="34" charset="0"/>
              <a:buChar char="•"/>
            </a:pPr>
            <a:r>
              <a:rPr lang="en-GB" dirty="0"/>
              <a:t>Diverse perspectives: In a marketing department, a team of people with different backgrounds and experiences may be brought together to brainstorm ideas for a new product launch. Each member of the team will bring unique insights and suggestions to the table, which can lead to a more creative and innovative solution.</a:t>
            </a:r>
          </a:p>
          <a:p>
            <a:pPr marL="171450" indent="-171450">
              <a:buFont typeface="Arial" panose="020B0604020202020204" pitchFamily="34" charset="0"/>
              <a:buChar char="•"/>
            </a:pPr>
            <a:r>
              <a:rPr lang="en-GB" dirty="0"/>
              <a:t>Shared ownership: A non-profit organization may hold a meeting with its board of directors to discuss a major fundraising campaign. By involving all members of the board in the decision-making process, each member will feel a sense of shared ownership and responsibility for the success of the campaign.</a:t>
            </a:r>
          </a:p>
          <a:p>
            <a:pPr marL="171450" indent="-171450">
              <a:buFont typeface="Arial" panose="020B0604020202020204" pitchFamily="34" charset="0"/>
              <a:buChar char="•"/>
            </a:pPr>
            <a:r>
              <a:rPr lang="en-GB" dirty="0"/>
              <a:t>Improved communication: A manufacturing company may hold regular meetings with employees to discuss ways to improve production processes. By encouraging employees to share their opinions and suggestions, the company can improve communication and foster a sense of teamwork and collaboration.</a:t>
            </a:r>
          </a:p>
          <a:p>
            <a:pPr marL="171450" indent="-171450">
              <a:buFont typeface="Arial" panose="020B0604020202020204" pitchFamily="34" charset="0"/>
              <a:buChar char="•"/>
            </a:pPr>
            <a:r>
              <a:rPr lang="en-GB" dirty="0"/>
              <a:t>Better information sharing: A healthcare organization may bring together a group of medical professionals to discuss treatment options for a complex medical condition. By pooling their knowledge and expertise, the group can ensure that all relevant information is considered in the decision-making process.</a:t>
            </a:r>
          </a:p>
          <a:p>
            <a:endParaRPr lang="en-GB" dirty="0"/>
          </a:p>
          <a:p>
            <a:r>
              <a:rPr lang="en-GB" dirty="0"/>
              <a:t>Disadvantages:</a:t>
            </a:r>
          </a:p>
          <a:p>
            <a:pPr marL="171450" indent="-171450">
              <a:buFont typeface="Arial" panose="020B0604020202020204" pitchFamily="34" charset="0"/>
              <a:buChar char="•"/>
            </a:pPr>
            <a:r>
              <a:rPr lang="en-GB" dirty="0"/>
              <a:t>Potential for conflict: In a school board meeting to discuss school closures, members may have different opinions on which schools should be closed. This can lead to conflict and tension between members with different perspectives.</a:t>
            </a:r>
          </a:p>
          <a:p>
            <a:pPr marL="171450" indent="-171450">
              <a:buFont typeface="Arial" panose="020B0604020202020204" pitchFamily="34" charset="0"/>
              <a:buChar char="•"/>
            </a:pPr>
            <a:r>
              <a:rPr lang="en-GB" dirty="0"/>
              <a:t>Pressure to conform: A team may be tasked with selecting a vendor for a major project. If a few members of the team have a strong opinion about a particular vendor, other members may feel pressure to conform to their opinions, even if they disagree.</a:t>
            </a:r>
          </a:p>
          <a:p>
            <a:pPr marL="171450" indent="-171450">
              <a:buFont typeface="Arial" panose="020B0604020202020204" pitchFamily="34" charset="0"/>
              <a:buChar char="•"/>
            </a:pPr>
            <a:r>
              <a:rPr lang="en-GB" dirty="0"/>
              <a:t>Unequal participation: In a meeting to discuss a new employee benefit program, some members of the team may dominate the discussion, while others remain silent. This can lead to a lack of participation and input from all members of the group.</a:t>
            </a:r>
          </a:p>
          <a:p>
            <a:pPr marL="171450" indent="-171450">
              <a:buFont typeface="Arial" panose="020B0604020202020204" pitchFamily="34" charset="0"/>
              <a:buChar char="•"/>
            </a:pPr>
            <a:r>
              <a:rPr lang="en-GB" dirty="0"/>
              <a:t>Time-consuming: In a city council meeting to discuss a new development project, the discussion and debate may be lengthy and time-consuming, delaying the decision-making process and potentially increasing costs.</a:t>
            </a:r>
          </a:p>
        </p:txBody>
      </p:sp>
      <p:sp>
        <p:nvSpPr>
          <p:cNvPr id="4" name="Slide Number Placeholder 3"/>
          <p:cNvSpPr>
            <a:spLocks noGrp="1"/>
          </p:cNvSpPr>
          <p:nvPr>
            <p:ph type="sldNum" sz="quarter" idx="5"/>
          </p:nvPr>
        </p:nvSpPr>
        <p:spPr/>
        <p:txBody>
          <a:bodyPr/>
          <a:lstStyle/>
          <a:p>
            <a:fld id="{CB540E06-0625-8A46-9812-778CB6014CAC}" type="slidenum">
              <a:rPr lang="en-GB" smtClean="0"/>
              <a:t>38</a:t>
            </a:fld>
            <a:endParaRPr lang="en-GB"/>
          </a:p>
        </p:txBody>
      </p:sp>
    </p:spTree>
    <p:extLst>
      <p:ext uri="{BB962C8B-B14F-4D97-AF65-F5344CB8AC3E}">
        <p14:creationId xmlns:p14="http://schemas.microsoft.com/office/powerpoint/2010/main" val="2336832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Heuristic algorithms are problem-solving methods or techniques that use a practical approach to find solutions to complex problems that would otherwise be difficult or impossible to solve. These algorithms are designed to quickly and efficiently find an acceptable solution to a problem, rather than the optimal solution.</a:t>
            </a:r>
          </a:p>
          <a:p>
            <a:endParaRPr lang="en-GB" dirty="0"/>
          </a:p>
          <a:p>
            <a:r>
              <a:rPr lang="en-GB" dirty="0"/>
              <a:t>The term "heuristic" comes from the Greek word "</a:t>
            </a:r>
            <a:r>
              <a:rPr lang="en-GB" dirty="0" err="1"/>
              <a:t>heuriskein</a:t>
            </a:r>
            <a:r>
              <a:rPr lang="en-GB" dirty="0"/>
              <a:t>," which means to find or discover. Heuristic algorithms are commonly used in decision-making, optimization, and artificial intelligence applications. They are especially useful in situations where there is a large search space or where finding the optimal solution is computationally infeasible.</a:t>
            </a:r>
          </a:p>
          <a:p>
            <a:endParaRPr lang="en-GB" dirty="0"/>
          </a:p>
          <a:p>
            <a:r>
              <a:rPr lang="en-GB" dirty="0"/>
              <a:t>Heuristic algorithms can be implemented in a number of ways depending on the specific problem being addressed and the nature of the heuristic being used. In some cases, the algorithm can be coded into a computer program or software application, which can then be used to make decisions automatically or assist decision-makers in making choices. In other cases, the algorithm may be used as a mental model or framework for decision-making, where the decision-maker uses their judgment and intuition to apply the heuristic to the problem at hand. In either case, it is important to ensure that the heuristic is being used appropriately and that the results of its application are validated and reliable.</a:t>
            </a:r>
          </a:p>
          <a:p>
            <a:endParaRPr lang="en-GB" dirty="0"/>
          </a:p>
          <a:p>
            <a:r>
              <a:rPr lang="en-GB" dirty="0"/>
              <a:t>There are many different types of heuristic algorithms, each with its own strengths and weaknesses. Some common types of heuristic algorithms that are relevant to management:</a:t>
            </a:r>
          </a:p>
          <a:p>
            <a:pPr marL="171450" indent="-171450">
              <a:buFont typeface="Arial" panose="020B0604020202020204" pitchFamily="34" charset="0"/>
              <a:buChar char="•"/>
            </a:pPr>
            <a:r>
              <a:rPr lang="en-GB" dirty="0"/>
              <a:t>Ant Colony Optimization (ACO): This heuristic algorithm is inspired by the </a:t>
            </a:r>
            <a:r>
              <a:rPr lang="en-GB" dirty="0" err="1"/>
              <a:t>behavior</a:t>
            </a:r>
            <a:r>
              <a:rPr lang="en-GB" dirty="0"/>
              <a:t> of ants, who lay down pheromones as they travel to communicate with other ants. ACO can be used to optimize complex problems in management, such as supply chain management and scheduling.</a:t>
            </a:r>
          </a:p>
          <a:p>
            <a:pPr marL="171450" indent="-171450">
              <a:buFont typeface="Arial" panose="020B0604020202020204" pitchFamily="34" charset="0"/>
              <a:buChar char="•"/>
            </a:pPr>
            <a:r>
              <a:rPr lang="en-GB" dirty="0"/>
              <a:t>Genetic Algorithms: This heuristic algorithm is inspired by the process of natural selection and evolution. It can be used to optimize complex problems in management, such as product design and pricing.</a:t>
            </a:r>
          </a:p>
          <a:p>
            <a:pPr marL="171450" indent="-171450">
              <a:buFont typeface="Arial" panose="020B0604020202020204" pitchFamily="34" charset="0"/>
              <a:buChar char="•"/>
            </a:pPr>
            <a:r>
              <a:rPr lang="en-GB" dirty="0"/>
              <a:t>Tabu Search: This heuristic algorithm is based on the idea of using a "tabu list" to keep track of moves that have already been tried and should be avoided in the future. Tabu search can be used to solve optimization problems in management, such as inventory management and facility location.</a:t>
            </a:r>
          </a:p>
          <a:p>
            <a:pPr marL="171450" indent="-171450">
              <a:buFont typeface="Arial" panose="020B0604020202020204" pitchFamily="34" charset="0"/>
              <a:buChar char="•"/>
            </a:pPr>
            <a:r>
              <a:rPr lang="en-GB" dirty="0"/>
              <a:t>Simulated Annealing: This heuristic algorithm is based on the process of annealing, which is used to strengthen metals. It can be used to optimize complex problems in management, such as project scheduling and resource allocation.</a:t>
            </a:r>
          </a:p>
          <a:p>
            <a:pPr marL="171450" indent="-171450">
              <a:buFont typeface="Arial" panose="020B0604020202020204" pitchFamily="34" charset="0"/>
              <a:buChar char="•"/>
            </a:pPr>
            <a:r>
              <a:rPr lang="en-GB" dirty="0"/>
              <a:t>Neural Networks: This heuristic algorithm is based on the structure and function of the human brain. It can be used in management to </a:t>
            </a:r>
            <a:r>
              <a:rPr lang="en-GB" dirty="0" err="1"/>
              <a:t>analyze</a:t>
            </a:r>
            <a:r>
              <a:rPr lang="en-GB" dirty="0"/>
              <a:t> complex data sets and make predictions, such as sales forecasting and customer segmentation.</a:t>
            </a:r>
          </a:p>
          <a:p>
            <a:endParaRPr lang="en-GB" dirty="0"/>
          </a:p>
          <a:p>
            <a:r>
              <a:rPr lang="en-GB" dirty="0"/>
              <a:t>Heuristic algorithms can be a powerful tool for managers to optimize complex problems and make better decisions. By taking inspiration from nature and using creative problem-solving techniques, managers can find solutions to even the most difficult management </a:t>
            </a:r>
            <a:r>
              <a:rPr lang="en-GB"/>
              <a:t>challenges. However</a:t>
            </a:r>
            <a:r>
              <a:rPr lang="en-GB" dirty="0"/>
              <a:t>, they are not without their limitations. The solutions produced by heuristic algorithms are often suboptimal and may not be the best possible solution. In addition, the effectiveness of a heuristic algorithm depends on the quality of the heuristics used, which can be difficult to determine in advance.</a:t>
            </a:r>
          </a:p>
          <a:p>
            <a:endParaRPr lang="en-GB" dirty="0"/>
          </a:p>
          <a:p>
            <a:r>
              <a:rPr lang="en-GB" dirty="0"/>
              <a:t>Overall, heuristic algorithms are a valuable tool for solving complex problems and finding acceptable solutions quickly and efficiently. They can be used in conjunction with other decision-making and optimization techniques to provide a more comprehensive solution to complex problems.</a:t>
            </a:r>
          </a:p>
        </p:txBody>
      </p:sp>
      <p:sp>
        <p:nvSpPr>
          <p:cNvPr id="4" name="Slide Number Placeholder 3"/>
          <p:cNvSpPr>
            <a:spLocks noGrp="1"/>
          </p:cNvSpPr>
          <p:nvPr>
            <p:ph type="sldNum" sz="quarter" idx="5"/>
          </p:nvPr>
        </p:nvSpPr>
        <p:spPr/>
        <p:txBody>
          <a:bodyPr/>
          <a:lstStyle/>
          <a:p>
            <a:fld id="{CB540E06-0625-8A46-9812-778CB6014CAC}" type="slidenum">
              <a:rPr lang="en-GB" smtClean="0"/>
              <a:t>39</a:t>
            </a:fld>
            <a:endParaRPr lang="en-GB"/>
          </a:p>
        </p:txBody>
      </p:sp>
    </p:spTree>
    <p:extLst>
      <p:ext uri="{BB962C8B-B14F-4D97-AF65-F5344CB8AC3E}">
        <p14:creationId xmlns:p14="http://schemas.microsoft.com/office/powerpoint/2010/main" val="1972853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Decision support systems (DSS) are computer-based tools that assist individuals or organizations in making complex, unstructured decisions. They are designed to help users </a:t>
            </a:r>
            <a:r>
              <a:rPr lang="en-GB" dirty="0" err="1"/>
              <a:t>analyze</a:t>
            </a:r>
            <a:r>
              <a:rPr lang="en-GB" dirty="0"/>
              <a:t> and solve problems by providing access to relevant data, models, and analysis tools.</a:t>
            </a:r>
          </a:p>
          <a:p>
            <a:endParaRPr lang="en-GB" dirty="0"/>
          </a:p>
          <a:p>
            <a:r>
              <a:rPr lang="en-GB" dirty="0"/>
              <a:t>A DSS can be used to support various decision-making processes, including strategic planning, forecasting, risk analysis, and resource allocation. It provides decision makers with a range of information and analytical tools that help them evaluate different options and make informed decisions.</a:t>
            </a:r>
          </a:p>
          <a:p>
            <a:endParaRPr lang="en-GB" dirty="0"/>
          </a:p>
          <a:p>
            <a:r>
              <a:rPr lang="en-GB" dirty="0"/>
              <a:t>DSS can be customized to meet the needs of different types of decision makers, from top-level executives to front-line workers. They can also be integrated with other business systems to provide real-time data and analytics.</a:t>
            </a:r>
          </a:p>
          <a:p>
            <a:endParaRPr lang="en-GB" dirty="0"/>
          </a:p>
          <a:p>
            <a:r>
              <a:rPr lang="en-GB" dirty="0"/>
              <a:t>DSS typically includes several components, such as a database management system, a user interface, </a:t>
            </a:r>
            <a:r>
              <a:rPr lang="en-GB" dirty="0" err="1"/>
              <a:t>modeling</a:t>
            </a:r>
            <a:r>
              <a:rPr lang="en-GB" dirty="0"/>
              <a:t> and analysis tools, and a knowledge base. They can be designed to work with different types of data, including structured, semi-structured, and unstructured data.</a:t>
            </a:r>
          </a:p>
          <a:p>
            <a:endParaRPr lang="en-GB" dirty="0"/>
          </a:p>
          <a:p>
            <a:r>
              <a:rPr lang="en-GB" dirty="0"/>
              <a:t>The use of DSS can provide several benefits for organizations, including improved decision-making, reduced risk, increased efficiency, and better collaboration. It can also help organizations to stay competitive by enabling them to respond quickly to changes in the market or the business environment.</a:t>
            </a:r>
          </a:p>
          <a:p>
            <a:endParaRPr lang="en-GB" dirty="0"/>
          </a:p>
          <a:p>
            <a:r>
              <a:rPr lang="en-GB" dirty="0"/>
              <a:t>Overall, DSS are powerful tools that can help organizations to make better decisions by providing them with the information and analytical tools they need to evaluate different options and make informed choices.</a:t>
            </a:r>
          </a:p>
          <a:p>
            <a:endParaRPr lang="en-GB" dirty="0"/>
          </a:p>
          <a:p>
            <a:r>
              <a:rPr lang="en-GB" dirty="0"/>
              <a:t>Decision support systems (DSS) are implemented using a combination of hardware, software, and human expertise. The specific implementation of a DSS depends on the organization's needs and the complexity of the decision-making process.</a:t>
            </a:r>
          </a:p>
          <a:p>
            <a:endParaRPr lang="en-GB" dirty="0"/>
          </a:p>
          <a:p>
            <a:r>
              <a:rPr lang="en-GB" dirty="0"/>
              <a:t>The following are some general steps in implementing a DSS:</a:t>
            </a:r>
          </a:p>
          <a:p>
            <a:pPr marL="171450" indent="-171450">
              <a:buFont typeface="Arial" panose="020B0604020202020204" pitchFamily="34" charset="0"/>
              <a:buChar char="•"/>
            </a:pPr>
            <a:r>
              <a:rPr lang="en-GB" dirty="0"/>
              <a:t>Identifying the problem or decision to be made: This involves determining the decision-making needs of the organization and identifying the specific problem or decision that needs to be made.</a:t>
            </a:r>
          </a:p>
          <a:p>
            <a:pPr marL="171450" indent="-171450">
              <a:buFont typeface="Arial" panose="020B0604020202020204" pitchFamily="34" charset="0"/>
              <a:buChar char="•"/>
            </a:pPr>
            <a:r>
              <a:rPr lang="en-GB" dirty="0"/>
              <a:t>Defining the decision-making criteria: This involves determining the specific criteria or factors that will be used to evaluate the alternatives and make the decision.</a:t>
            </a:r>
          </a:p>
          <a:p>
            <a:pPr marL="171450" indent="-171450">
              <a:buFont typeface="Arial" panose="020B0604020202020204" pitchFamily="34" charset="0"/>
              <a:buChar char="•"/>
            </a:pPr>
            <a:r>
              <a:rPr lang="en-GB" dirty="0"/>
              <a:t>Developing the decision model: This involves designing the model or algorithm that will be used to </a:t>
            </a:r>
            <a:r>
              <a:rPr lang="en-GB" dirty="0" err="1"/>
              <a:t>analyze</a:t>
            </a:r>
            <a:r>
              <a:rPr lang="en-GB" dirty="0"/>
              <a:t> the decision-making criteria and generate the best possible decision.</a:t>
            </a:r>
          </a:p>
          <a:p>
            <a:pPr marL="171450" indent="-171450">
              <a:buFont typeface="Arial" panose="020B0604020202020204" pitchFamily="34" charset="0"/>
              <a:buChar char="•"/>
            </a:pPr>
            <a:r>
              <a:rPr lang="en-GB" dirty="0"/>
              <a:t>Collecting and processing the data: This involves gathering the relevant data and inputting it into the DSS for analysis.</a:t>
            </a:r>
          </a:p>
          <a:p>
            <a:pPr marL="171450" indent="-171450">
              <a:buFont typeface="Arial" panose="020B0604020202020204" pitchFamily="34" charset="0"/>
              <a:buChar char="•"/>
            </a:pPr>
            <a:r>
              <a:rPr lang="en-GB" dirty="0" err="1"/>
              <a:t>Analyzing</a:t>
            </a:r>
            <a:r>
              <a:rPr lang="en-GB" dirty="0"/>
              <a:t> the data: This involves applying the decision model to the data to generate the best possible decision.</a:t>
            </a:r>
          </a:p>
          <a:p>
            <a:pPr marL="171450" indent="-171450">
              <a:buFont typeface="Arial" panose="020B0604020202020204" pitchFamily="34" charset="0"/>
              <a:buChar char="•"/>
            </a:pPr>
            <a:r>
              <a:rPr lang="en-GB" dirty="0"/>
              <a:t>Presenting the results: This involves communicating the results of the decision-making process to the relevant stakeholders in a clear and understandable manner.</a:t>
            </a:r>
          </a:p>
          <a:p>
            <a:pPr marL="171450" indent="-171450">
              <a:buFont typeface="Arial" panose="020B0604020202020204" pitchFamily="34" charset="0"/>
              <a:buChar char="•"/>
            </a:pPr>
            <a:r>
              <a:rPr lang="en-GB" dirty="0"/>
              <a:t>Maintaining and updating the system: This involves ensuring that the DSS is kept up-to-date with the latest data and decision-making criteria and that it continues to meet the needs of the organization over time.</a:t>
            </a:r>
          </a:p>
          <a:p>
            <a:endParaRPr lang="en-GB" dirty="0"/>
          </a:p>
          <a:p>
            <a:r>
              <a:rPr lang="en-GB" dirty="0"/>
              <a:t>The implementation of a Decision Support System (DSS) can range from small-scale projects to large-scale enterprise-wide initiatives. It depends on the scope and complexity of the problem the DSS is designed to address. Some DSS may only require a single application or tool, while others may require the integration of multiple systems and technologies. The size and complexity of a DSS project will depend on factors such as the size of the organization, the number of users, the scope of the decision-making problem, and the level of integration with existing systems.</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40</a:t>
            </a:fld>
            <a:endParaRPr lang="en-GB"/>
          </a:p>
        </p:txBody>
      </p:sp>
    </p:spTree>
    <p:extLst>
      <p:ext uri="{BB962C8B-B14F-4D97-AF65-F5344CB8AC3E}">
        <p14:creationId xmlns:p14="http://schemas.microsoft.com/office/powerpoint/2010/main" val="2817560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41</a:t>
            </a:fld>
            <a:endParaRPr lang="en-GB"/>
          </a:p>
        </p:txBody>
      </p:sp>
    </p:spTree>
    <p:extLst>
      <p:ext uri="{BB962C8B-B14F-4D97-AF65-F5344CB8AC3E}">
        <p14:creationId xmlns:p14="http://schemas.microsoft.com/office/powerpoint/2010/main" val="2126383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Ethical considerations are an essential aspect of decision-making, as the choices made may have far-reaching consequences on various stakeholders. When making decisions, it is crucial to recognize that one's actions have moral implications and that these must be taken into account.</a:t>
            </a:r>
          </a:p>
          <a:p>
            <a:endParaRPr lang="en-GB" dirty="0"/>
          </a:p>
          <a:p>
            <a:r>
              <a:rPr lang="en-GB" dirty="0"/>
              <a:t>In ethical decision-making, decisions should be evaluated based on moral principles such as justice, honesty, and respect for others. One should consider the potential impacts of the decision on various stakeholders and evaluate how these individuals may be affected by the outcome.</a:t>
            </a:r>
          </a:p>
          <a:p>
            <a:endParaRPr lang="en-GB" dirty="0"/>
          </a:p>
          <a:p>
            <a:r>
              <a:rPr lang="en-GB" dirty="0"/>
              <a:t>It is also important to identify and manage any potential biases or conflicts of interest that may influence decision-making. One should strive to seek input from diverse perspectives to promote inclusivity and avoid groupthink, which can lead to incomplete or flawed decision-making.</a:t>
            </a:r>
          </a:p>
          <a:p>
            <a:endParaRPr lang="en-GB" dirty="0"/>
          </a:p>
          <a:p>
            <a:r>
              <a:rPr lang="en-GB" dirty="0"/>
              <a:t>In making ethical decisions, it is also important to evaluate the decision against ethical frameworks and standards, such as professional codes of conduct or legal requirements. One should also consider the long-term consequences of the decision on society and the environment, not just short-term gains.</a:t>
            </a:r>
          </a:p>
          <a:p>
            <a:endParaRPr lang="en-GB" dirty="0"/>
          </a:p>
          <a:p>
            <a:r>
              <a:rPr lang="en-GB" dirty="0"/>
              <a:t>Additionally, decision-making processes and outcomes should be transparent and accountable to ensure that they are fair and just. Reflection on past decisions and learning from them can help improve future ethical decision-making.</a:t>
            </a:r>
          </a:p>
          <a:p>
            <a:endParaRPr lang="en-GB" dirty="0"/>
          </a:p>
          <a:p>
            <a:r>
              <a:rPr lang="en-GB" dirty="0"/>
              <a:t>Overall, ethical considerations are a critical aspect of decision-making, and they should be approached with seriousness and care to ensure that decisions are made with integrity and respect for all individuals affected by them.</a:t>
            </a:r>
          </a:p>
        </p:txBody>
      </p:sp>
      <p:sp>
        <p:nvSpPr>
          <p:cNvPr id="4" name="Slide Number Placeholder 3"/>
          <p:cNvSpPr>
            <a:spLocks noGrp="1"/>
          </p:cNvSpPr>
          <p:nvPr>
            <p:ph type="sldNum" sz="quarter" idx="5"/>
          </p:nvPr>
        </p:nvSpPr>
        <p:spPr/>
        <p:txBody>
          <a:bodyPr/>
          <a:lstStyle/>
          <a:p>
            <a:fld id="{CB540E06-0625-8A46-9812-778CB6014CAC}" type="slidenum">
              <a:rPr lang="en-GB" smtClean="0"/>
              <a:t>42</a:t>
            </a:fld>
            <a:endParaRPr lang="en-GB"/>
          </a:p>
        </p:txBody>
      </p:sp>
    </p:spTree>
    <p:extLst>
      <p:ext uri="{BB962C8B-B14F-4D97-AF65-F5344CB8AC3E}">
        <p14:creationId xmlns:p14="http://schemas.microsoft.com/office/powerpoint/2010/main" val="189981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Automated decision-making, made by robots or artificial intelligence (AI) systems, is becoming increasingly common in various industries. While there are benefits to these automated decisions, there are also potential drawbacks that must be considered.</a:t>
            </a:r>
          </a:p>
          <a:p>
            <a:endParaRPr lang="en-GB" dirty="0"/>
          </a:p>
          <a:p>
            <a:r>
              <a:rPr lang="en-GB" dirty="0"/>
              <a:t>Pros of Automated Decision-Making:</a:t>
            </a:r>
          </a:p>
          <a:p>
            <a:pPr marL="171450" indent="-171450">
              <a:buFont typeface="Arial" panose="020B0604020202020204" pitchFamily="34" charset="0"/>
              <a:buChar char="•"/>
            </a:pPr>
            <a:r>
              <a:rPr lang="en-GB" dirty="0"/>
              <a:t>Efficiency: Automated decision-making can be faster and more efficient than human decision-making, as AI systems can process vast amounts of data in a short period of time.</a:t>
            </a:r>
          </a:p>
          <a:p>
            <a:pPr marL="171450" indent="-171450">
              <a:buFont typeface="Arial" panose="020B0604020202020204" pitchFamily="34" charset="0"/>
              <a:buChar char="•"/>
            </a:pPr>
            <a:r>
              <a:rPr lang="en-GB" dirty="0"/>
              <a:t>Consistency: AI systems can make decisions consistently, without being influenced by emotions, biases, or other external factors. This can lead to more objective and unbiased decision-making.</a:t>
            </a:r>
          </a:p>
          <a:p>
            <a:pPr marL="171450" indent="-171450">
              <a:buFont typeface="Arial" panose="020B0604020202020204" pitchFamily="34" charset="0"/>
              <a:buChar char="•"/>
            </a:pPr>
            <a:r>
              <a:rPr lang="en-GB" dirty="0"/>
              <a:t>Cost-effective: Automated decision-making can be cost-effective, as it can reduce the need for human </a:t>
            </a:r>
            <a:r>
              <a:rPr lang="en-GB" dirty="0" err="1"/>
              <a:t>labor</a:t>
            </a:r>
            <a:r>
              <a:rPr lang="en-GB" dirty="0"/>
              <a:t> and improve the efficiency of business processes.</a:t>
            </a:r>
          </a:p>
          <a:p>
            <a:endParaRPr lang="en-GB" dirty="0"/>
          </a:p>
          <a:p>
            <a:r>
              <a:rPr lang="en-GB" dirty="0"/>
              <a:t>Cons of Automated Decision-Making:</a:t>
            </a:r>
          </a:p>
          <a:p>
            <a:pPr marL="171450" indent="-171450">
              <a:buFont typeface="Arial" panose="020B0604020202020204" pitchFamily="34" charset="0"/>
              <a:buChar char="•"/>
            </a:pPr>
            <a:r>
              <a:rPr lang="en-GB" dirty="0"/>
              <a:t>Lack of Human Judgment: AI systems do not have the ability to take into account ethical considerations, social context, and other important factors that may be relevant to the decision-making process.</a:t>
            </a:r>
          </a:p>
          <a:p>
            <a:pPr marL="171450" indent="-171450">
              <a:buFont typeface="Arial" panose="020B0604020202020204" pitchFamily="34" charset="0"/>
              <a:buChar char="•"/>
            </a:pPr>
            <a:r>
              <a:rPr lang="en-GB" dirty="0"/>
              <a:t>Bias and Discrimination: AI systems may reflect the biases and prejudices of their designers, leading to discriminatory outcomes. This can be particularly problematic in areas such as hiring and lending, where AI systems may reinforce existing inequalities.</a:t>
            </a:r>
          </a:p>
          <a:p>
            <a:pPr marL="171450" indent="-171450">
              <a:buFont typeface="Arial" panose="020B0604020202020204" pitchFamily="34" charset="0"/>
              <a:buChar char="•"/>
            </a:pPr>
            <a:r>
              <a:rPr lang="en-GB" dirty="0"/>
              <a:t>Lack of Transparency: AI systems can be complex and difficult to understand, which can make it challenging to determine how a particular decision was made. This can be problematic if the decision needs to be reviewed or challenged.</a:t>
            </a:r>
          </a:p>
          <a:p>
            <a:pPr marL="171450" indent="-171450">
              <a:buFont typeface="Arial" panose="020B0604020202020204" pitchFamily="34" charset="0"/>
              <a:buChar char="•"/>
            </a:pPr>
            <a:r>
              <a:rPr lang="en-GB" dirty="0"/>
              <a:t>Reliability: AI systems can be subject to errors or malfunctions, which can lead to incorrect or unreliable decisions. This can be particularly problematic in areas such as healthcare and public safety, where decisions can have significant consequences.</a:t>
            </a:r>
          </a:p>
          <a:p>
            <a:pPr marL="171450" indent="-171450">
              <a:buFont typeface="Arial" panose="020B0604020202020204" pitchFamily="34" charset="0"/>
              <a:buChar char="•"/>
            </a:pPr>
            <a:r>
              <a:rPr lang="en-GB" dirty="0"/>
              <a:t>In conclusion, while there are benefits to automated decision-making, there are also potential drawbacks that must be considered. As these systems become more prevalent in various industries, it will be important to ensure that they are designed and implemented in a way that is ethical, transparent, and reliable.</a:t>
            </a:r>
          </a:p>
        </p:txBody>
      </p:sp>
      <p:sp>
        <p:nvSpPr>
          <p:cNvPr id="4" name="Slide Number Placeholder 3"/>
          <p:cNvSpPr>
            <a:spLocks noGrp="1"/>
          </p:cNvSpPr>
          <p:nvPr>
            <p:ph type="sldNum" sz="quarter" idx="5"/>
          </p:nvPr>
        </p:nvSpPr>
        <p:spPr/>
        <p:txBody>
          <a:bodyPr/>
          <a:lstStyle/>
          <a:p>
            <a:fld id="{CB540E06-0625-8A46-9812-778CB6014CAC}" type="slidenum">
              <a:rPr lang="en-GB" smtClean="0"/>
              <a:t>43</a:t>
            </a:fld>
            <a:endParaRPr lang="en-GB"/>
          </a:p>
        </p:txBody>
      </p:sp>
    </p:spTree>
    <p:extLst>
      <p:ext uri="{BB962C8B-B14F-4D97-AF65-F5344CB8AC3E}">
        <p14:creationId xmlns:p14="http://schemas.microsoft.com/office/powerpoint/2010/main" val="3909559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common decision-making errors and biases that can impact the effectiveness of a decision-making process. Here are some examples:</a:t>
            </a:r>
          </a:p>
          <a:p>
            <a:pPr marL="171450" indent="-171450">
              <a:buFont typeface="Arial" panose="020B0604020202020204" pitchFamily="34" charset="0"/>
              <a:buChar char="•"/>
            </a:pPr>
            <a:r>
              <a:rPr lang="en-GB" dirty="0"/>
              <a:t>Confirmation bias: The tendency to seek out information that confirms pre-existing beliefs, while ignoring or discounting information that contradicts those beliefs.</a:t>
            </a:r>
          </a:p>
          <a:p>
            <a:pPr marL="171450" indent="-171450">
              <a:buFont typeface="Arial" panose="020B0604020202020204" pitchFamily="34" charset="0"/>
              <a:buChar char="•"/>
            </a:pPr>
            <a:r>
              <a:rPr lang="en-GB" dirty="0"/>
              <a:t>Overconfidence bias: The tendency to overestimate one's own abilities or the likelihood of a positive outcome.</a:t>
            </a:r>
          </a:p>
          <a:p>
            <a:pPr marL="171450" indent="-171450">
              <a:buFont typeface="Arial" panose="020B0604020202020204" pitchFamily="34" charset="0"/>
              <a:buChar char="•"/>
            </a:pPr>
            <a:r>
              <a:rPr lang="en-GB" dirty="0"/>
              <a:t>Anchoring bias: The tendency to rely too heavily on the first piece of information encountered when making a decision.</a:t>
            </a:r>
          </a:p>
          <a:p>
            <a:pPr marL="171450" indent="-171450">
              <a:buFont typeface="Arial" panose="020B0604020202020204" pitchFamily="34" charset="0"/>
              <a:buChar char="•"/>
            </a:pPr>
            <a:r>
              <a:rPr lang="en-GB" dirty="0"/>
              <a:t>Framing bias: The tendency to make different decisions based on how a problem is framed or presented.</a:t>
            </a:r>
          </a:p>
          <a:p>
            <a:pPr marL="171450" indent="-171450">
              <a:buFont typeface="Arial" panose="020B0604020202020204" pitchFamily="34" charset="0"/>
              <a:buChar char="•"/>
            </a:pPr>
            <a:r>
              <a:rPr lang="en-GB" dirty="0"/>
              <a:t>Hindsight bias: The tendency to believe, after the fact, that the outcome of a decision was predictable or inevitable.</a:t>
            </a:r>
          </a:p>
          <a:p>
            <a:pPr marL="171450" indent="-171450">
              <a:buFont typeface="Arial" panose="020B0604020202020204" pitchFamily="34" charset="0"/>
              <a:buChar char="•"/>
            </a:pPr>
            <a:r>
              <a:rPr lang="en-GB" dirty="0"/>
              <a:t>Groupthink: The tendency to conform to the opinions or beliefs of a group, rather than making an independent decision.</a:t>
            </a:r>
          </a:p>
          <a:p>
            <a:pPr marL="171450" indent="-171450">
              <a:buFont typeface="Arial" panose="020B0604020202020204" pitchFamily="34" charset="0"/>
              <a:buChar char="•"/>
            </a:pPr>
            <a:r>
              <a:rPr lang="en-GB" dirty="0"/>
              <a:t>Sunk cost fallacy: The tendency to continue investing time, money, or resources into a project or decision, even when it is clear that it is not producing the desired outcome.</a:t>
            </a:r>
          </a:p>
          <a:p>
            <a:pPr marL="171450" indent="-171450">
              <a:buFont typeface="Arial" panose="020B0604020202020204" pitchFamily="34" charset="0"/>
              <a:buChar char="•"/>
            </a:pPr>
            <a:r>
              <a:rPr lang="en-GB" dirty="0"/>
              <a:t>Availability bias: The tendency to rely too heavily on information that is readily available, rather than seeking out more comprehensive or objective information.</a:t>
            </a:r>
          </a:p>
          <a:p>
            <a:pPr marL="171450" indent="-171450">
              <a:buFont typeface="Arial" panose="020B0604020202020204" pitchFamily="34" charset="0"/>
              <a:buChar char="•"/>
            </a:pPr>
            <a:r>
              <a:rPr lang="en-GB" dirty="0"/>
              <a:t>Escalation of commitment: The tendency to continue investing in a decision or project, even when it is clear that it is not producing the desired outcome, due to a sense of commitment or obligation.</a:t>
            </a:r>
          </a:p>
          <a:p>
            <a:pPr marL="171450" indent="-171450">
              <a:buFont typeface="Arial" panose="020B0604020202020204" pitchFamily="34" charset="0"/>
              <a:buChar char="•"/>
            </a:pPr>
            <a:r>
              <a:rPr lang="en-GB" dirty="0"/>
              <a:t>Loss aversion bias: The tendency to place greater value on avoiding losses than on achieving gains.</a:t>
            </a:r>
          </a:p>
          <a:p>
            <a:endParaRPr lang="en-GB" dirty="0"/>
          </a:p>
          <a:p>
            <a:r>
              <a:rPr lang="en-GB" dirty="0"/>
              <a:t>By being aware of these common decision-making errors and biases, decision makers can take steps to mitigate their impact and make more informed and effective decisions. This may involve seeking out diverse perspectives, conducting a thorough analysis of available information, and challenging pre-existing beliefs and assumptions.</a:t>
            </a:r>
          </a:p>
          <a:p>
            <a:endParaRPr lang="en-GB" dirty="0"/>
          </a:p>
          <a:p>
            <a:r>
              <a:rPr lang="en-GB" dirty="0"/>
              <a:t>Here are some examples of decision-making errors and biases:</a:t>
            </a:r>
          </a:p>
          <a:p>
            <a:pPr marL="171450" indent="-171450">
              <a:buFont typeface="Arial" panose="020B0604020202020204" pitchFamily="34" charset="0"/>
              <a:buChar char="•"/>
            </a:pPr>
            <a:r>
              <a:rPr lang="en-GB" dirty="0"/>
              <a:t>Confirmation bias: A hiring manager only interviews candidates who fit a certain profile, and disregards candidates who don't fit that profile, even if they may be more qualified for the position.</a:t>
            </a:r>
          </a:p>
          <a:p>
            <a:pPr marL="171450" indent="-171450">
              <a:buFont typeface="Arial" panose="020B0604020202020204" pitchFamily="34" charset="0"/>
              <a:buChar char="•"/>
            </a:pPr>
            <a:r>
              <a:rPr lang="en-GB" dirty="0"/>
              <a:t>Overconfidence bias: An investor puts all their money into a single stock, believing that it will continue to perform well, even though there is a high level of risk involved.</a:t>
            </a:r>
          </a:p>
          <a:p>
            <a:pPr marL="171450" indent="-171450">
              <a:buFont typeface="Arial" panose="020B0604020202020204" pitchFamily="34" charset="0"/>
              <a:buChar char="•"/>
            </a:pPr>
            <a:r>
              <a:rPr lang="en-GB" dirty="0"/>
              <a:t>Anchoring bias: A buyer is told that the price of a house is $1 million, and offers $800,000 without conducting any further analysis, based solely on the original price given.</a:t>
            </a:r>
          </a:p>
          <a:p>
            <a:pPr marL="171450" indent="-171450">
              <a:buFont typeface="Arial" panose="020B0604020202020204" pitchFamily="34" charset="0"/>
              <a:buChar char="•"/>
            </a:pPr>
            <a:r>
              <a:rPr lang="en-GB" dirty="0"/>
              <a:t>Framing bias: A politician presents a problem as an issue of "national security" rather than a "domestic issue," in order to gain more support for their proposed solution.</a:t>
            </a:r>
          </a:p>
          <a:p>
            <a:pPr marL="171450" indent="-171450">
              <a:buFont typeface="Arial" panose="020B0604020202020204" pitchFamily="34" charset="0"/>
              <a:buChar char="•"/>
            </a:pPr>
            <a:r>
              <a:rPr lang="en-GB" dirty="0"/>
              <a:t>Hindsight bias: A manager believes that a decision they made was the right one all along, despite new information or evidence that suggests otherwise.</a:t>
            </a:r>
          </a:p>
          <a:p>
            <a:pPr marL="171450" indent="-171450">
              <a:buFont typeface="Arial" panose="020B0604020202020204" pitchFamily="34" charset="0"/>
              <a:buChar char="•"/>
            </a:pPr>
            <a:r>
              <a:rPr lang="en-GB" dirty="0"/>
              <a:t>Groupthink: A team of executives makes a decision to pursue a particular strategy, without considering alternatives or challenging each other's assumptions.</a:t>
            </a:r>
          </a:p>
          <a:p>
            <a:pPr marL="171450" indent="-171450">
              <a:buFont typeface="Arial" panose="020B0604020202020204" pitchFamily="34" charset="0"/>
              <a:buChar char="•"/>
            </a:pPr>
            <a:r>
              <a:rPr lang="en-GB" dirty="0"/>
              <a:t>Sunk cost fallacy: A company continues to invest in a failing project, rather than cutting their losses and moving on, because they have already invested a significant amount of time and money into it.</a:t>
            </a:r>
          </a:p>
          <a:p>
            <a:pPr marL="171450" indent="-171450">
              <a:buFont typeface="Arial" panose="020B0604020202020204" pitchFamily="34" charset="0"/>
              <a:buChar char="•"/>
            </a:pPr>
            <a:r>
              <a:rPr lang="en-GB" dirty="0"/>
              <a:t>Availability bias: A doctor makes a diagnosis based solely on a single symptom, without considering other potential causes or conducting a more thorough examination.</a:t>
            </a:r>
          </a:p>
          <a:p>
            <a:pPr marL="171450" indent="-171450">
              <a:buFont typeface="Arial" panose="020B0604020202020204" pitchFamily="34" charset="0"/>
              <a:buChar char="•"/>
            </a:pPr>
            <a:r>
              <a:rPr lang="en-GB" dirty="0"/>
              <a:t>Escalation of commitment: A company continues to invest in a project that is not producing the desired outcome, simply because they have already invested a significant amount of resources into it.</a:t>
            </a:r>
          </a:p>
          <a:p>
            <a:pPr marL="171450" indent="-171450">
              <a:buFont typeface="Arial" panose="020B0604020202020204" pitchFamily="34" charset="0"/>
              <a:buChar char="•"/>
            </a:pPr>
            <a:r>
              <a:rPr lang="en-GB" dirty="0"/>
              <a:t>Loss aversion bias: A homeowner refuses to sell their house at market value, even though it would allow them to make a profit, because they are emotionally attached to the property and fear "losing" it.</a:t>
            </a:r>
          </a:p>
        </p:txBody>
      </p:sp>
      <p:sp>
        <p:nvSpPr>
          <p:cNvPr id="4" name="Slide Number Placeholder 3"/>
          <p:cNvSpPr>
            <a:spLocks noGrp="1"/>
          </p:cNvSpPr>
          <p:nvPr>
            <p:ph type="sldNum" sz="quarter" idx="5"/>
          </p:nvPr>
        </p:nvSpPr>
        <p:spPr/>
        <p:txBody>
          <a:bodyPr/>
          <a:lstStyle/>
          <a:p>
            <a:fld id="{CB540E06-0625-8A46-9812-778CB6014CAC}" type="slidenum">
              <a:rPr lang="en-GB" smtClean="0"/>
              <a:t>44</a:t>
            </a:fld>
            <a:endParaRPr lang="en-GB"/>
          </a:p>
        </p:txBody>
      </p:sp>
    </p:spTree>
    <p:extLst>
      <p:ext uri="{BB962C8B-B14F-4D97-AF65-F5344CB8AC3E}">
        <p14:creationId xmlns:p14="http://schemas.microsoft.com/office/powerpoint/2010/main" val="2971400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45</a:t>
            </a:fld>
            <a:endParaRPr lang="en-GB"/>
          </a:p>
        </p:txBody>
      </p:sp>
    </p:spTree>
    <p:extLst>
      <p:ext uri="{BB962C8B-B14F-4D97-AF65-F5344CB8AC3E}">
        <p14:creationId xmlns:p14="http://schemas.microsoft.com/office/powerpoint/2010/main" val="56956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management decision refers to the choices and actions taken by an organization's management to achieve specific goals and objectives. It is an expression of the reaction of a member(s) of an organization to a particular situation or circumstances. Management decision-making is a crucial process in achieving an organization's goals.</a:t>
            </a:r>
          </a:p>
          <a:p>
            <a:endParaRPr lang="en-GB" dirty="0"/>
          </a:p>
          <a:p>
            <a:r>
              <a:rPr lang="en-GB" dirty="0"/>
              <a:t>Management decisions are made at various levels of the organization, from entry-level managers to top-level managers. These decisions are related to management functions, management objects, and other management elements within the organization.</a:t>
            </a:r>
          </a:p>
          <a:p>
            <a:endParaRPr lang="en-GB" dirty="0"/>
          </a:p>
          <a:p>
            <a:r>
              <a:rPr lang="en-GB" b="1" dirty="0"/>
              <a:t>Management functions</a:t>
            </a:r>
            <a:r>
              <a:rPr lang="en-GB" dirty="0"/>
              <a:t>, including planning, organizing, leading, and controlling, are all geared towards making decisions that ensure the organization is on track to achieve its objectives.</a:t>
            </a:r>
          </a:p>
          <a:p>
            <a:endParaRPr lang="en-GB" dirty="0"/>
          </a:p>
          <a:p>
            <a:pPr marL="171450" indent="-171450">
              <a:buFont typeface="Arial" panose="020B0604020202020204" pitchFamily="34" charset="0"/>
              <a:buChar char="•"/>
            </a:pPr>
            <a:r>
              <a:rPr lang="en-GB" dirty="0"/>
              <a:t>The planning function of management involves identifying goals and objectives and determining the best course of action to achieve them. This process requires making decisions on which strategies, tactics, and resources to use to achieve the desired outcome. Planning also requires evaluating different alternatives and making decisions based on the potential impact they will have on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The organizing function of management is concerned with creating the necessary structure to achieve the organization's goals. This involves decisions about the allocation of resources, the design of job roles, and the delegation of authority. Organizing also requires decisions about the optimal use of technology and systems to improve efficiency and productivity.</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The leading function of management involves guiding and directing the people within the organization to achieve its goals. This requires decisions about how to motivate and inspire employees, how to develop talent within the organization, and how to manage conflicts that arise.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The controlling function of management is focused on monitoring and measuring progress towards achieving the organization's goals. This requires making decisions about performance standards, measurements, and corrective action when goals are not being met.</a:t>
            </a:r>
          </a:p>
          <a:p>
            <a:endParaRPr lang="en-GB" dirty="0"/>
          </a:p>
          <a:p>
            <a:r>
              <a:rPr lang="en-GB" dirty="0"/>
              <a:t>In addition to management functions, decisions are also related to </a:t>
            </a:r>
            <a:r>
              <a:rPr lang="en-GB" b="1" dirty="0"/>
              <a:t>management objects</a:t>
            </a:r>
            <a:r>
              <a:rPr lang="en-GB" dirty="0"/>
              <a:t>, such as the allocation of resources, the design of products, and the management of finances. </a:t>
            </a:r>
          </a:p>
          <a:p>
            <a:endParaRPr lang="en-GB" dirty="0"/>
          </a:p>
          <a:p>
            <a:r>
              <a:rPr lang="en-GB" dirty="0"/>
              <a:t>Decisions are also related to other </a:t>
            </a:r>
            <a:r>
              <a:rPr lang="en-GB" b="1" dirty="0"/>
              <a:t>management elements </a:t>
            </a:r>
            <a:r>
              <a:rPr lang="en-GB" dirty="0"/>
              <a:t>within an organization, such as the organizational culture, the ethics and values of the organization, and the role of leadership in shaping the direction of the organization.</a:t>
            </a:r>
          </a:p>
        </p:txBody>
      </p:sp>
      <p:sp>
        <p:nvSpPr>
          <p:cNvPr id="4" name="Slide Number Placeholder 3"/>
          <p:cNvSpPr>
            <a:spLocks noGrp="1"/>
          </p:cNvSpPr>
          <p:nvPr>
            <p:ph type="sldNum" sz="quarter" idx="5"/>
          </p:nvPr>
        </p:nvSpPr>
        <p:spPr/>
        <p:txBody>
          <a:bodyPr/>
          <a:lstStyle/>
          <a:p>
            <a:fld id="{CB540E06-0625-8A46-9812-778CB6014CAC}" type="slidenum">
              <a:rPr lang="en-GB" smtClean="0"/>
              <a:t>5</a:t>
            </a:fld>
            <a:endParaRPr lang="en-GB"/>
          </a:p>
        </p:txBody>
      </p:sp>
    </p:spTree>
    <p:extLst>
      <p:ext uri="{BB962C8B-B14F-4D97-AF65-F5344CB8AC3E}">
        <p14:creationId xmlns:p14="http://schemas.microsoft.com/office/powerpoint/2010/main" val="64392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Management decisions are critical to the success of an organization. They can impact the organization's performance, its profitability, and its ability to achieve its objectives. The decision-making process should be based on accurate and reliable information and should involve the participation of key stakeholders in the organization.</a:t>
            </a:r>
          </a:p>
          <a:p>
            <a:endParaRPr lang="en-GB" dirty="0"/>
          </a:p>
          <a:p>
            <a:pPr marL="171450" indent="-171450">
              <a:buFont typeface="Arial" panose="020B0604020202020204" pitchFamily="34" charset="0"/>
              <a:buChar char="•"/>
            </a:pPr>
            <a:r>
              <a:rPr lang="en-GB" dirty="0"/>
              <a:t>Effective decision-making is critical for organizational success: Decision-making is an essential process that helps organizations achieve their goals and objectives. Effective decision-making is particularly important because it ensures that decisions are well-informed, well-considered, and likely to lead to successful outcomes. In contrast, poor decision-making can lead to missed opportunities, wasted resources, reduced productivity, and even failure of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Management decisions impact the allocation of resources, direction of efforts, and management of risk: Management decisions can have a significant impact on the organization's ability to achieve its goals and objectives. For example, decisions about resource allocation can determine whether the organization has the financial, human, and technological resources it needs to succeed. Decisions about the direction of efforts can determine whether the organization is focusing on the right priorities and strategies. Decisions about risk management can determine whether the organization is prepared for potential challenges and opportunities.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Poor decision-making can lead to negative outcomes and even failure: Poor decision-making can have serious consequences for organizations, ranging from missed opportunities and wasted resources to reputational damage and even failure. For example, a poor decision to enter a new market without sufficient research and planning could lead to wasted resources and missed opportunities. A poor decision to ignore emerging trends and technologies could lead to reduced competitiveness and loss of market share.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Effective decision-making requires a range of skills and ongoing learning: Effective decision-making is a complex process that requires a range of skills and competencies, such as analytical thinking, problem-solving, communication, collaboration, and leadership. These skills can be developed through education, training, and practice, and require ongoing learning to keep up with changing circumstances and trends.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A culture of effective decision-making helps organizations stay competitive and achieve long-term success: A culture of effective decision-making is a workplace environment where decision-making is encouraged and valued, and where decisions are made through a rigorous and well-informed process. In this type of culture, decision-making is not viewed as a one-time event, but rather as an ongoing process that requires continuous learning and improvement. Developing a culture of effective decision-making within an organization can help to ensure that decision-making is valued and encouraged at all levels. This can help the organization to stay competitive and agile, as it can respond quickly and effectively to new challenges and opportunities. Over time, a culture of effective decision-making can help the organization to achieve long-term success, as it will be able to make strategic, informed decisions that support its goals and objectives.</a:t>
            </a:r>
          </a:p>
        </p:txBody>
      </p:sp>
      <p:sp>
        <p:nvSpPr>
          <p:cNvPr id="4" name="Slide Number Placeholder 3"/>
          <p:cNvSpPr>
            <a:spLocks noGrp="1"/>
          </p:cNvSpPr>
          <p:nvPr>
            <p:ph type="sldNum" sz="quarter" idx="5"/>
          </p:nvPr>
        </p:nvSpPr>
        <p:spPr/>
        <p:txBody>
          <a:bodyPr/>
          <a:lstStyle/>
          <a:p>
            <a:fld id="{CB540E06-0625-8A46-9812-778CB6014CAC}" type="slidenum">
              <a:rPr lang="en-GB" smtClean="0"/>
              <a:t>6</a:t>
            </a:fld>
            <a:endParaRPr lang="en-GB"/>
          </a:p>
        </p:txBody>
      </p:sp>
    </p:spTree>
    <p:extLst>
      <p:ext uri="{BB962C8B-B14F-4D97-AF65-F5344CB8AC3E}">
        <p14:creationId xmlns:p14="http://schemas.microsoft.com/office/powerpoint/2010/main" val="209600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Management decisions can be classified in various ways based on different criteria. The classification of management decisions provides a framework for understanding the different types of decisions that managers need to make in different contexts. Below are some common ways of classifying management decisions:</a:t>
            </a:r>
          </a:p>
          <a:p>
            <a:endParaRPr lang="en-GB" dirty="0"/>
          </a:p>
          <a:p>
            <a:pPr marL="171450" indent="-171450">
              <a:buFont typeface="Arial" panose="020B0604020202020204" pitchFamily="34" charset="0"/>
              <a:buChar char="•"/>
            </a:pPr>
            <a:r>
              <a:rPr lang="en-GB" dirty="0"/>
              <a:t>Economic, social, technical, and organizational decisions: This classification refers to the different types of decisions that managers make based on their focus. Economic decisions relate to financial performance and resources, social decisions relate to employees, stakeholders, and the community, technical decisions relate to technology, and organizational decisions relate to the structure, policies, and procedures of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Main activities, sales, marketing, finance, and personnel decisions: This classification refers to the different areas of the organization that managers focus on when making decisions. Main activities decisions are related to the primary operations of the organization, while sales, marketing, finance, and personnel decisions relate to the specific functions of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Regulatory, indicative, and informative decisions: This classification refers to the different types of decisions that managers make based on the level of control they have. Regulatory decisions are mandatory decisions made by the government or other regulatory bodies. Indicative decisions are recommendations or suggestions made by external entities, and informative decisions are decisions made based on information provided by internal or external sources.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Strategic, tactical, and operational decisions: This classification refers to the level of management that makes decisions. Strategic decisions are made by top-level management and are focused on the long-term objectives of the organization. Tactical decisions are made by middle-level management and are focused on the short-term goals of the organization. Operational decisions are made by lower-level management and are focused on the day-to-day operations of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Unstructured, structured, and clearly structured decisions: This classification refers to the level of complexity of the decision-making process. Unstructured decisions are made when there is no clear framework or process for making decisions. Structured decisions are made when there is a clear process and framework for making decisions. Clearly structured decisions are made when there is a specific algorithm or formula for making decisions.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Very complex, medium complexity, and templated decisions: This classification refers to the level of difficulty of the decision-making process. Very complex decisions are made when the decision requires extensive analysis, research, and evaluation. Medium complexity decisions are made when the decision requires moderate analysis and research. Templated decisions are made when the decision can be made based on standard procedures or guidelines.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Programmable and non-programmable decisions: This classification refers to the degree to which decisions can be automated. Programmable decisions are those that can be automated through the use of technology or software. Non-programmable decisions require human intervention and cannot be automated.</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Routine, adaptive, and innovative decisions: This classification refers to the degree of novelty of the decision-making process. Routine decisions are made when the decision is a common occurrence in the organization. Adaptive decisions are made when the decision requires a modification of the existing processes. Innovative decisions are made when the decision requires a significant change in the processes or products of the organization.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Quantitative and qualitative decisions: This classification refers to the data and information used in the decision-making process. Quantitative decisions are made based on numerical data and analysis, while qualitative decisions are made based on subjective or non-numerical data.</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Verbal, paper, and digital decisions: This classification refers to the medium of communication of the decision. Verbal decisions are made through spoken communication, paper decisions are made through written communication, and digital decisions are made through electronic communication.</a:t>
            </a:r>
          </a:p>
          <a:p>
            <a:pPr marL="171450" indent="-171450">
              <a:buFont typeface="Arial" panose="020B0604020202020204" pitchFamily="34" charset="0"/>
              <a:buChar char="•"/>
            </a:pPr>
            <a:endParaRPr lang="en-GB" dirty="0"/>
          </a:p>
          <a:p>
            <a:r>
              <a:rPr lang="en-GB" dirty="0"/>
              <a:t>In conclusion, the classification of management decisions provides a framework for understanding the different types of decisions that managers make in different contexts. The classification allows managers to identify the type of decision that needs to be made and to choose the appropriate tools and processes to make the decision. By understanding the classification of management decisions, managers can develop better decision-making processes that are appropriate to the situation.</a:t>
            </a:r>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8</a:t>
            </a:fld>
            <a:endParaRPr lang="en-GB"/>
          </a:p>
        </p:txBody>
      </p:sp>
    </p:spTree>
    <p:extLst>
      <p:ext uri="{BB962C8B-B14F-4D97-AF65-F5344CB8AC3E}">
        <p14:creationId xmlns:p14="http://schemas.microsoft.com/office/powerpoint/2010/main" val="332127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levels of management address different types of problems. The level of structure and the type of decision-making that is required to address the problems also varies. </a:t>
            </a:r>
          </a:p>
          <a:p>
            <a:endParaRPr lang="en-GB" dirty="0"/>
          </a:p>
          <a:p>
            <a:r>
              <a:rPr lang="en-GB" dirty="0"/>
              <a:t>Here are some examples:</a:t>
            </a:r>
          </a:p>
          <a:p>
            <a:pPr marL="171450" indent="-171450">
              <a:buFont typeface="Arial" panose="020B0604020202020204" pitchFamily="34" charset="0"/>
              <a:buChar char="•"/>
            </a:pPr>
            <a:r>
              <a:rPr lang="en-GB" dirty="0"/>
              <a:t>Unstructured problems: These are problems that are complex and have no clear solution. They require creativity, analysis, and judgment to address. Unstructured problems are typically addressed at the highest level of management, such as by the CEO or top executives. Examples of unstructured problems include developing a long-term strategy for the organization, entering a new market, or responding to a major crisis.</a:t>
            </a:r>
          </a:p>
          <a:p>
            <a:pPr marL="171450" indent="-171450">
              <a:buFont typeface="Arial" panose="020B0604020202020204" pitchFamily="34" charset="0"/>
              <a:buChar char="•"/>
            </a:pPr>
            <a:r>
              <a:rPr lang="en-GB" dirty="0"/>
              <a:t>Structured problems: These are problems that have a clear and straightforward solution. They require a systematic approach to solve. Structured problems are typically addressed at the middle and lower levels of management, such as by supervisors, managers, and team leaders. Examples of structured problems include managing inventory levels, scheduling employee shifts, or calculating payroll.</a:t>
            </a:r>
          </a:p>
          <a:p>
            <a:pPr marL="171450" indent="-171450">
              <a:buFont typeface="Arial" panose="020B0604020202020204" pitchFamily="34" charset="0"/>
              <a:buChar char="•"/>
            </a:pPr>
            <a:r>
              <a:rPr lang="en-GB" dirty="0"/>
              <a:t>Programmed decisions: These are decisions that are made routinely and require minimal analysis. They are typically based on established rules, procedures, and policies. Programmed decisions are typically made at the lower levels of management, such as by front-line employees. Examples of programmed decisions include approving employee vacation requests, restocking inventory when supplies run low, or conducting regular safety inspections.</a:t>
            </a:r>
          </a:p>
          <a:p>
            <a:pPr marL="171450" indent="-171450">
              <a:buFont typeface="Arial" panose="020B0604020202020204" pitchFamily="34" charset="0"/>
              <a:buChar char="•"/>
            </a:pPr>
            <a:r>
              <a:rPr lang="en-GB" dirty="0"/>
              <a:t>Non-programmed decisions: These are decisions that are unique and require a more complex analysis. They typically involve a higher level of risk and uncertainty. Non-programmed decisions are typically made at the higher levels of management, such as by managers and executives. Examples of non-programmed decisions include deciding whether to launch a new product, choosing a supplier for a major project, or responding to a sudden market disruption.</a:t>
            </a:r>
          </a:p>
          <a:p>
            <a:endParaRPr lang="en-GB" dirty="0"/>
          </a:p>
          <a:p>
            <a:r>
              <a:rPr lang="en-GB" dirty="0"/>
              <a:t>In summary, different levels of management address different types of problems, and the level of structure and type of decision-making that is required to address the problems vary accordingly. By understanding these differences, managers can better allocate resources and make informed decisions to address the needs of their organization.</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9</a:t>
            </a:fld>
            <a:endParaRPr lang="en-GB"/>
          </a:p>
        </p:txBody>
      </p:sp>
    </p:spTree>
    <p:extLst>
      <p:ext uri="{BB962C8B-B14F-4D97-AF65-F5344CB8AC3E}">
        <p14:creationId xmlns:p14="http://schemas.microsoft.com/office/powerpoint/2010/main" val="395223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cycle of management decisions is a process that involves the preparation of the decision, decision making, and implementation of the decision.</a:t>
            </a:r>
          </a:p>
          <a:p>
            <a:endParaRPr lang="en-GB" dirty="0"/>
          </a:p>
          <a:p>
            <a:r>
              <a:rPr lang="en-GB" dirty="0"/>
              <a:t>The first step in the cycle of management decisions is the preparation of the decision. This involves identifying the problem, gathering information, and </a:t>
            </a:r>
            <a:r>
              <a:rPr lang="en-GB" dirty="0" err="1"/>
              <a:t>analyzing</a:t>
            </a:r>
            <a:r>
              <a:rPr lang="en-GB" dirty="0"/>
              <a:t> the available data. It is essential to define the scope of the decision and establish clear decision criteria to ensure that the decision-making process is focused and effective.</a:t>
            </a:r>
          </a:p>
          <a:p>
            <a:endParaRPr lang="en-GB" dirty="0"/>
          </a:p>
          <a:p>
            <a:r>
              <a:rPr lang="en-GB" dirty="0"/>
              <a:t>The second step is the decision-making process. This involves evaluating the available options and selecting the best alternative based on the decision criteria established in the preparation phase. The decision-making process could involve a rational-analytical approach or a heuristic-intuitive approach, depending on the complexity of the decision and the nature of the problem.</a:t>
            </a:r>
          </a:p>
          <a:p>
            <a:endParaRPr lang="en-GB" dirty="0"/>
          </a:p>
          <a:p>
            <a:r>
              <a:rPr lang="en-GB" dirty="0"/>
              <a:t>The third and final step in the cycle of management decisions is the implementation of the decision. This involves putting the decision into action and allocating the necessary resources to achieve the desired outcomes. It is essential to communicate the decision to the relevant stakeholders and ensure that the implementation process is consistent with the decision made.</a:t>
            </a:r>
          </a:p>
          <a:p>
            <a:endParaRPr lang="en-GB" dirty="0"/>
          </a:p>
          <a:p>
            <a:r>
              <a:rPr lang="en-GB" dirty="0"/>
              <a:t>The cycle of management decisions is a continuous process that enables organizations to evaluate the effectiveness of their decisions and make adjustments if necessary. It is essential to monitor the implementation process and evaluate the results to determine the effectiveness of the decision. This information could be used to inform future decisions and improve the decision-making process.</a:t>
            </a:r>
          </a:p>
        </p:txBody>
      </p:sp>
      <p:sp>
        <p:nvSpPr>
          <p:cNvPr id="4" name="Slide Number Placeholder 3"/>
          <p:cNvSpPr>
            <a:spLocks noGrp="1"/>
          </p:cNvSpPr>
          <p:nvPr>
            <p:ph type="sldNum" sz="quarter" idx="5"/>
          </p:nvPr>
        </p:nvSpPr>
        <p:spPr/>
        <p:txBody>
          <a:bodyPr/>
          <a:lstStyle/>
          <a:p>
            <a:fld id="{CB540E06-0625-8A46-9812-778CB6014CAC}" type="slidenum">
              <a:rPr lang="en-GB" smtClean="0"/>
              <a:t>11</a:t>
            </a:fld>
            <a:endParaRPr lang="en-GB"/>
          </a:p>
        </p:txBody>
      </p:sp>
    </p:spTree>
    <p:extLst>
      <p:ext uri="{BB962C8B-B14F-4D97-AF65-F5344CB8AC3E}">
        <p14:creationId xmlns:p14="http://schemas.microsoft.com/office/powerpoint/2010/main" val="3811470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decision-making process is a chain of activities that leads to the choice of one of the alternatives. It includes identifying the problem, selecting a solution, and evaluating the effectiveness of the solution. The decision-making process is an essential aspect an organization's success.</a:t>
            </a:r>
          </a:p>
          <a:p>
            <a:endParaRPr lang="en-GB" dirty="0"/>
          </a:p>
          <a:p>
            <a:r>
              <a:rPr lang="en-GB" dirty="0"/>
              <a:t>There are several different approaches to decision-making that managers can use to make effective decisions. Here are some of the most common approaches:</a:t>
            </a:r>
          </a:p>
          <a:p>
            <a:endParaRPr lang="en-GB" dirty="0"/>
          </a:p>
          <a:p>
            <a:pPr marL="228600" indent="-228600">
              <a:buFont typeface="+mj-lt"/>
              <a:buAutoNum type="arabicPeriod"/>
            </a:pPr>
            <a:r>
              <a:rPr lang="en-GB" dirty="0"/>
              <a:t>Rational Approach: This approach involves identifying the problem or opportunity, gathering information, identifying alternatives, evaluating alternatives based on a set of criteria, selecting the best alternative, and implementing and monitoring the decision. The rational approach assumes that decision makers have complete and accurate information, and can evaluate alternatives objectively.</a:t>
            </a:r>
          </a:p>
          <a:p>
            <a:pPr marL="228600" indent="-228600">
              <a:buFont typeface="+mj-lt"/>
              <a:buAutoNum type="arabicPeriod"/>
            </a:pPr>
            <a:r>
              <a:rPr lang="en-GB" dirty="0"/>
              <a:t>Heuristic-Intuitive Approach: This approach involves making decisions based on intuition, or a "gut feeling," rather than a rational or objective analysis. The intuitive approach assumes that decision-makers have a high level of expertise and experience, and can make good decisions based on their intuition.</a:t>
            </a:r>
          </a:p>
          <a:p>
            <a:pPr marL="228600" indent="-228600">
              <a:buFont typeface="+mj-lt"/>
              <a:buAutoNum type="arabicPeriod"/>
            </a:pPr>
            <a:r>
              <a:rPr lang="en-GB" dirty="0"/>
              <a:t>Incremental Approach: This approach involves making decisions based on small, incremental changes or adjustments, rather than large-scale changes. The incremental approach assumes that decision-making is an ongoing and iterative process, where decisions are made based on feedback and continuous evaluation.</a:t>
            </a:r>
          </a:p>
          <a:p>
            <a:pPr marL="228600" indent="-228600">
              <a:buFont typeface="+mj-lt"/>
              <a:buAutoNum type="arabicPeriod"/>
            </a:pPr>
            <a:r>
              <a:rPr lang="en-GB" dirty="0"/>
              <a:t>Bounded rationality approach: </a:t>
            </a:r>
            <a:r>
              <a:rPr lang="en-GB" b="0" i="0" u="none" strike="noStrike" dirty="0">
                <a:solidFill>
                  <a:srgbClr val="374151"/>
                </a:solidFill>
                <a:effectLst/>
                <a:latin typeface="Söhne"/>
              </a:rPr>
              <a:t>The bounded rationality approach acknowledges the limitations of decision-making, while also emphasizing the importance of making decisions that are appropriate and effective within the available information and cognitive capacity of decision-makers.</a:t>
            </a:r>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12</a:t>
            </a:fld>
            <a:endParaRPr lang="en-GB"/>
          </a:p>
        </p:txBody>
      </p:sp>
    </p:spTree>
    <p:extLst>
      <p:ext uri="{BB962C8B-B14F-4D97-AF65-F5344CB8AC3E}">
        <p14:creationId xmlns:p14="http://schemas.microsoft.com/office/powerpoint/2010/main" val="9708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in">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2" name="Text Placeholder 12">
            <a:extLst>
              <a:ext uri="{FF2B5EF4-FFF2-40B4-BE49-F238E27FC236}">
                <a16:creationId xmlns:a16="http://schemas.microsoft.com/office/drawing/2014/main" id="{86520667-5383-5C06-4343-8D4836D4F8C6}"/>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spTree>
    <p:extLst>
      <p:ext uri="{BB962C8B-B14F-4D97-AF65-F5344CB8AC3E}">
        <p14:creationId xmlns:p14="http://schemas.microsoft.com/office/powerpoint/2010/main" val="289297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Nuotrauka">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lvl1pPr marL="0" indent="0">
              <a:buNone/>
              <a:defRPr/>
            </a:lvl1pPr>
          </a:lstStyle>
          <a:p>
            <a:r>
              <a:rPr lang="en-GB" dirty="0"/>
              <a:t>Click to upload a picture</a:t>
            </a:r>
            <a:endParaRPr lang="en-US" dirty="0"/>
          </a:p>
        </p:txBody>
      </p:sp>
    </p:spTree>
    <p:extLst>
      <p:ext uri="{BB962C8B-B14F-4D97-AF65-F5344CB8AC3E}">
        <p14:creationId xmlns:p14="http://schemas.microsoft.com/office/powerpoint/2010/main" val="3884371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itata">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1" y="278447"/>
            <a:ext cx="8991331" cy="13441585"/>
          </a:xfrm>
          <a:prstGeom prst="rect">
            <a:avLst/>
          </a:prstGeom>
        </p:spPr>
      </p:pic>
      <p:sp>
        <p:nvSpPr>
          <p:cNvPr id="4" name="Text Placeholder 3">
            <a:extLst>
              <a:ext uri="{FF2B5EF4-FFF2-40B4-BE49-F238E27FC236}">
                <a16:creationId xmlns:a16="http://schemas.microsoft.com/office/drawing/2014/main" id="{6DAAB328-1B5F-9C46-792C-01B4EB6F1C47}"/>
              </a:ext>
            </a:extLst>
          </p:cNvPr>
          <p:cNvSpPr>
            <a:spLocks noGrp="1"/>
          </p:cNvSpPr>
          <p:nvPr>
            <p:ph type="body" sz="quarter" idx="10" hasCustomPrompt="1"/>
          </p:nvPr>
        </p:nvSpPr>
        <p:spPr>
          <a:xfrm>
            <a:off x="1473368" y="1801812"/>
            <a:ext cx="6510338" cy="3254375"/>
          </a:xfrm>
          <a:prstGeom prst="rect">
            <a:avLst/>
          </a:prstGeom>
        </p:spPr>
        <p:txBody>
          <a:bodyPr anchor="ctr"/>
          <a:lstStyle>
            <a:lvl1pPr marL="0" indent="0" algn="ctr">
              <a:buNone/>
              <a:defRPr sz="4800" b="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GB" dirty="0"/>
              <a:t>Text</a:t>
            </a:r>
          </a:p>
        </p:txBody>
      </p:sp>
    </p:spTree>
    <p:extLst>
      <p:ext uri="{BB962C8B-B14F-4D97-AF65-F5344CB8AC3E}">
        <p14:creationId xmlns:p14="http://schemas.microsoft.com/office/powerpoint/2010/main" val="42564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ekstas_mėl">
    <p:bg>
      <p:bgPr>
        <a:solidFill>
          <a:schemeClr val="accent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9280" y="365126"/>
            <a:ext cx="1041098" cy="296465"/>
          </a:xfrm>
          <a:prstGeom prst="rect">
            <a:avLst/>
          </a:prstGeom>
        </p:spPr>
      </p:pic>
      <p:sp>
        <p:nvSpPr>
          <p:cNvPr id="2" name="Title 1">
            <a:extLst>
              <a:ext uri="{FF2B5EF4-FFF2-40B4-BE49-F238E27FC236}">
                <a16:creationId xmlns:a16="http://schemas.microsoft.com/office/drawing/2014/main" id="{3B624B00-87F4-0147-B0E1-12D107222D5B}"/>
              </a:ext>
            </a:extLst>
          </p:cNvPr>
          <p:cNvSpPr>
            <a:spLocks noGrp="1"/>
          </p:cNvSpPr>
          <p:nvPr>
            <p:ph type="title" hasCustomPrompt="1"/>
          </p:nvPr>
        </p:nvSpPr>
        <p:spPr>
          <a:xfrm>
            <a:off x="571500" y="265735"/>
            <a:ext cx="10782180" cy="1325563"/>
          </a:xfrm>
          <a:prstGeom prst="rect">
            <a:avLst/>
          </a:prstGeom>
        </p:spPr>
        <p:txBody>
          <a:bodyPr/>
          <a:lstStyle>
            <a:lvl1pPr>
              <a:defRPr>
                <a:solidFill>
                  <a:schemeClr val="bg1"/>
                </a:solidFill>
              </a:defRPr>
            </a:lvl1pPr>
          </a:lstStyle>
          <a:p>
            <a:r>
              <a:rPr lang="en-GB" dirty="0"/>
              <a:t>Heading</a:t>
            </a:r>
            <a:endParaRPr lang="en-LT" dirty="0"/>
          </a:p>
        </p:txBody>
      </p:sp>
      <p:sp>
        <p:nvSpPr>
          <p:cNvPr id="6" name="Text Placeholder 5">
            <a:extLst>
              <a:ext uri="{FF2B5EF4-FFF2-40B4-BE49-F238E27FC236}">
                <a16:creationId xmlns:a16="http://schemas.microsoft.com/office/drawing/2014/main" id="{29C3DD15-7D91-1945-B0CE-259AB36DDBB3}"/>
              </a:ext>
            </a:extLst>
          </p:cNvPr>
          <p:cNvSpPr>
            <a:spLocks noGrp="1"/>
          </p:cNvSpPr>
          <p:nvPr>
            <p:ph type="body" sz="quarter" idx="12" hasCustomPrompt="1"/>
          </p:nvPr>
        </p:nvSpPr>
        <p:spPr>
          <a:xfrm>
            <a:off x="571500" y="3340100"/>
            <a:ext cx="5524500" cy="2484438"/>
          </a:xfrm>
          <a:prstGeom prst="rect">
            <a:avLst/>
          </a:prstGeom>
        </p:spPr>
        <p:txBody>
          <a:bodyPr/>
          <a:lstStyle>
            <a:lvl1pPr>
              <a:buNone/>
              <a:defRPr>
                <a:solidFill>
                  <a:schemeClr val="bg1"/>
                </a:solidFill>
              </a:defRPr>
            </a:lvl1pPr>
          </a:lstStyle>
          <a:p>
            <a:pPr lvl="0"/>
            <a:r>
              <a:rPr lang="en-GB" dirty="0"/>
              <a:t>Content</a:t>
            </a:r>
            <a:endParaRPr lang="en-LT" dirty="0"/>
          </a:p>
        </p:txBody>
      </p:sp>
    </p:spTree>
    <p:extLst>
      <p:ext uri="{BB962C8B-B14F-4D97-AF65-F5344CB8AC3E}">
        <p14:creationId xmlns:p14="http://schemas.microsoft.com/office/powerpoint/2010/main" val="2338903065"/>
      </p:ext>
    </p:extLst>
  </p:cSld>
  <p:clrMapOvr>
    <a:masterClrMapping/>
  </p:clrMapOvr>
  <p:extLst>
    <p:ext uri="{DCECCB84-F9BA-43D5-87BE-67443E8EF086}">
      <p15:sldGuideLst xmlns:p15="http://schemas.microsoft.com/office/powerpoint/2012/main">
        <p15:guide id="1" orient="horz" pos="23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ekstas_nuotrauka">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1DE040-DE2B-41C7-AF8E-B17187AA0402}"/>
              </a:ext>
            </a:extLst>
          </p:cNvPr>
          <p:cNvSpPr>
            <a:spLocks noGrp="1"/>
          </p:cNvSpPr>
          <p:nvPr>
            <p:ph idx="4294967295" hasCustomPrompt="1"/>
          </p:nvPr>
        </p:nvSpPr>
        <p:spPr>
          <a:xfrm>
            <a:off x="571622" y="2344318"/>
            <a:ext cx="4483280" cy="3832644"/>
          </a:xfrm>
          <a:prstGeom prst="rect">
            <a:avLst/>
          </a:prstGeom>
        </p:spPr>
        <p:txBody>
          <a:bodyPr>
            <a:normAutofit/>
          </a:bodyPr>
          <a:lstStyle>
            <a:lvl1pPr>
              <a:lnSpc>
                <a:spcPct val="100000"/>
              </a:lnSpc>
              <a:defRPr sz="2400"/>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3" name="Title 2">
            <a:extLst>
              <a:ext uri="{FF2B5EF4-FFF2-40B4-BE49-F238E27FC236}">
                <a16:creationId xmlns:a16="http://schemas.microsoft.com/office/drawing/2014/main" id="{FDD63450-095E-194E-AFEF-FD661763EDDF}"/>
              </a:ext>
            </a:extLst>
          </p:cNvPr>
          <p:cNvSpPr>
            <a:spLocks noGrp="1"/>
          </p:cNvSpPr>
          <p:nvPr>
            <p:ph type="title" hasCustomPrompt="1"/>
          </p:nvPr>
        </p:nvSpPr>
        <p:spPr>
          <a:xfrm>
            <a:off x="571620" y="196162"/>
            <a:ext cx="44832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B46AC7CE-14A5-20B0-5C8D-8614E2AF98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1502686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Nuotrauka">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0571FF4-A7BC-3045-89E2-92C95ED4311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8486" y="1248487"/>
            <a:ext cx="4596275" cy="7879329"/>
          </a:xfrm>
          <a:prstGeom prst="rect">
            <a:avLst/>
          </a:prstGeom>
        </p:spPr>
      </p:pic>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3851808" y="0"/>
            <a:ext cx="8340191" cy="6176961"/>
          </a:xfrm>
          <a:prstGeom prst="rect">
            <a:avLst/>
          </a:prstGeom>
        </p:spPr>
        <p:txBody>
          <a:bodyPr/>
          <a:lstStyle/>
          <a:p>
            <a:r>
              <a:rPr lang="en-GB" dirty="0"/>
              <a:t>Click to upload a picture</a:t>
            </a:r>
            <a:endParaRPr lang="en-US" dirty="0"/>
          </a:p>
        </p:txBody>
      </p:sp>
      <p:pic>
        <p:nvPicPr>
          <p:cNvPr id="10" name="Graphic 9">
            <a:extLst>
              <a:ext uri="{FF2B5EF4-FFF2-40B4-BE49-F238E27FC236}">
                <a16:creationId xmlns:a16="http://schemas.microsoft.com/office/drawing/2014/main" id="{4E7A898C-35A3-E148-AE53-BBE27F45CBC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54033" y="1183751"/>
            <a:ext cx="4596275" cy="7879329"/>
          </a:xfrm>
          <a:prstGeom prst="rect">
            <a:avLst/>
          </a:prstGeom>
        </p:spPr>
      </p:pic>
      <p:sp>
        <p:nvSpPr>
          <p:cNvPr id="6" name="Text Placeholder 5">
            <a:extLst>
              <a:ext uri="{FF2B5EF4-FFF2-40B4-BE49-F238E27FC236}">
                <a16:creationId xmlns:a16="http://schemas.microsoft.com/office/drawing/2014/main" id="{EDAF4A23-2938-EF4F-BDDB-2FECC0CC2883}"/>
              </a:ext>
            </a:extLst>
          </p:cNvPr>
          <p:cNvSpPr>
            <a:spLocks noGrp="1"/>
          </p:cNvSpPr>
          <p:nvPr>
            <p:ph type="body" sz="quarter" idx="13" hasCustomPrompt="1"/>
          </p:nvPr>
        </p:nvSpPr>
        <p:spPr>
          <a:xfrm>
            <a:off x="841375" y="2006599"/>
            <a:ext cx="2470967" cy="3602914"/>
          </a:xfrm>
          <a:prstGeom prst="rect">
            <a:avLst/>
          </a:prstGeom>
        </p:spPr>
        <p:txBody>
          <a:bodyPr/>
          <a:lstStyle>
            <a:lvl1pPr>
              <a:lnSpc>
                <a:spcPct val="100000"/>
              </a:lnSpc>
              <a:buNone/>
              <a:defRPr sz="2400"/>
            </a:lvl1pPr>
          </a:lstStyle>
          <a:p>
            <a:pPr>
              <a:lnSpc>
                <a:spcPct val="100000"/>
              </a:lnSpc>
            </a:pPr>
            <a:r>
              <a:rPr lang="en-US" sz="2800" b="1" dirty="0"/>
              <a:t>Content</a:t>
            </a:r>
            <a:endParaRPr lang="en-LT" sz="2800" b="1" dirty="0"/>
          </a:p>
        </p:txBody>
      </p:sp>
    </p:spTree>
    <p:extLst>
      <p:ext uri="{BB962C8B-B14F-4D97-AF65-F5344CB8AC3E}">
        <p14:creationId xmlns:p14="http://schemas.microsoft.com/office/powerpoint/2010/main" val="1633338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titl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Thank</a:t>
            </a:r>
            <a:r>
              <a:rPr lang="lt-LT" noProof="0" dirty="0"/>
              <a:t> </a:t>
            </a:r>
            <a:r>
              <a:rPr lang="lt-LT" noProof="0" dirty="0" err="1"/>
              <a:t>you</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7" name="Text Placeholder 12">
            <a:extLst>
              <a:ext uri="{FF2B5EF4-FFF2-40B4-BE49-F238E27FC236}">
                <a16:creationId xmlns:a16="http://schemas.microsoft.com/office/drawing/2014/main" id="{E8D57F57-BA19-2C4C-B009-E3283BF89BC1}"/>
              </a:ext>
            </a:extLst>
          </p:cNvPr>
          <p:cNvSpPr>
            <a:spLocks noGrp="1"/>
          </p:cNvSpPr>
          <p:nvPr>
            <p:ph type="body" sz="quarter" idx="12" hasCustomPrompt="1"/>
          </p:nvPr>
        </p:nvSpPr>
        <p:spPr>
          <a:xfrm>
            <a:off x="554694" y="4235932"/>
            <a:ext cx="3520691" cy="1124344"/>
          </a:xfrm>
          <a:prstGeom prst="rect">
            <a:avLst/>
          </a:prstGeom>
        </p:spPr>
        <p:txBody>
          <a:bodyPr/>
          <a:lstStyle>
            <a:lvl1pPr marL="0" indent="0" algn="l">
              <a:lnSpc>
                <a:spcPct val="100000"/>
              </a:lnSpc>
              <a:buNone/>
              <a:defRPr sz="1800">
                <a:solidFill>
                  <a:schemeClr val="bg1"/>
                </a:solidFill>
              </a:defRPr>
            </a:lvl1pPr>
            <a:lvl2pPr>
              <a:defRPr sz="1000"/>
            </a:lvl2pPr>
            <a:lvl3pPr>
              <a:defRPr sz="900"/>
            </a:lvl3pPr>
            <a:lvl4pPr>
              <a:defRPr sz="800"/>
            </a:lvl4pPr>
            <a:lvl5pPr>
              <a:defRPr sz="800"/>
            </a:lvl5pPr>
          </a:lstStyle>
          <a:p>
            <a:pPr lvl="0"/>
            <a:r>
              <a:rPr lang="lt-LT" noProof="0" dirty="0" err="1"/>
              <a:t>name@domain.com</a:t>
            </a:r>
            <a:br>
              <a:rPr lang="lt-LT" noProof="0" dirty="0"/>
            </a:br>
            <a:r>
              <a:rPr lang="lt-LT" noProof="0" dirty="0"/>
              <a:t>+000 000 00 000</a:t>
            </a:r>
            <a:endParaRPr lang="en-US" noProof="0" dirty="0"/>
          </a:p>
        </p:txBody>
      </p:sp>
    </p:spTree>
    <p:extLst>
      <p:ext uri="{BB962C8B-B14F-4D97-AF65-F5344CB8AC3E}">
        <p14:creationId xmlns:p14="http://schemas.microsoft.com/office/powerpoint/2010/main" val="1046804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xt">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1389F8-9C8C-43D8-A1BE-8E81D7D001F3}"/>
              </a:ext>
            </a:extLst>
          </p:cNvPr>
          <p:cNvSpPr>
            <a:spLocks noGrp="1"/>
          </p:cNvSpPr>
          <p:nvPr>
            <p:ph type="title" idx="4294967295"/>
          </p:nvPr>
        </p:nvSpPr>
        <p:spPr>
          <a:xfrm>
            <a:off x="571622" y="365126"/>
            <a:ext cx="4483280" cy="1019058"/>
          </a:xfrm>
          <a:prstGeom prst="rect">
            <a:avLst/>
          </a:prstGeom>
        </p:spPr>
        <p:txBody>
          <a:bodyPr anchor="ctr">
            <a:normAutofit fontScale="90000"/>
          </a:bodyPr>
          <a:lstStyle>
            <a:lvl1pPr>
              <a:defRPr b="0" baseline="0">
                <a:solidFill>
                  <a:schemeClr val="tx1"/>
                </a:solidFill>
              </a:defRPr>
            </a:lvl1pPr>
          </a:lstStyle>
          <a:p>
            <a:r>
              <a:rPr lang="en-US" sz="4000" b="1" dirty="0">
                <a:latin typeface="Arial" panose="020B0604020202020204" pitchFamily="34" charset="0"/>
                <a:cs typeface="Arial" panose="020B0604020202020204" pitchFamily="34" charset="0"/>
              </a:rPr>
              <a:t>Click to edit Master title style</a:t>
            </a:r>
          </a:p>
        </p:txBody>
      </p:sp>
      <p:sp>
        <p:nvSpPr>
          <p:cNvPr id="4" name="Content Placeholder 2">
            <a:extLst>
              <a:ext uri="{FF2B5EF4-FFF2-40B4-BE49-F238E27FC236}">
                <a16:creationId xmlns:a16="http://schemas.microsoft.com/office/drawing/2014/main" id="{D5F1CD5A-CEDC-492D-AA05-893AEFDC298D}"/>
              </a:ext>
            </a:extLst>
          </p:cNvPr>
          <p:cNvSpPr>
            <a:spLocks noGrp="1"/>
          </p:cNvSpPr>
          <p:nvPr>
            <p:ph idx="4294967295"/>
          </p:nvPr>
        </p:nvSpPr>
        <p:spPr>
          <a:xfrm>
            <a:off x="571622" y="2344318"/>
            <a:ext cx="11048758" cy="3832644"/>
          </a:xfrm>
          <a:prstGeom prst="rect">
            <a:avLst/>
          </a:prstGeom>
        </p:spPr>
        <p:txBody>
          <a:bodyPr>
            <a:normAutofit/>
          </a:bodyPr>
          <a:lstStyle>
            <a:lvl1pPr>
              <a:defRPr>
                <a:solidFill>
                  <a:schemeClr val="bg1"/>
                </a:solidFill>
              </a:defRPr>
            </a:lvl1pPr>
          </a:lstStyle>
          <a:p>
            <a:pPr marL="0" lvl="0" indent="0">
              <a:lnSpc>
                <a:spcPct val="150000"/>
              </a:lnSpc>
              <a:buNone/>
            </a:pPr>
            <a:r>
              <a:rPr lang="en-US" sz="1100" b="0" i="0" dirty="0">
                <a:solidFill>
                  <a:srgbClr val="000000"/>
                </a:solidFill>
                <a:effectLst/>
                <a:latin typeface="Arial" panose="020B0604020202020204" pitchFamily="34" charset="0"/>
                <a:cs typeface="Arial" panose="020B0604020202020204" pitchFamily="34" charset="0"/>
              </a:rPr>
              <a:t>Click to edit Master text styles</a:t>
            </a:r>
          </a:p>
        </p:txBody>
      </p:sp>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tx1"/>
                </a:solidFill>
              </a:defRPr>
            </a:lvl1pPr>
          </a:lstStyle>
          <a:p>
            <a:pPr lvl="0"/>
            <a:r>
              <a:rPr lang="en-US" noProof="0" dirty="0"/>
              <a:t>Presentation name goes here</a:t>
            </a:r>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tx1"/>
                </a:solidFill>
              </a:defRPr>
            </a:lvl1pPr>
          </a:lstStyle>
          <a:p>
            <a:pPr lvl="0"/>
            <a:r>
              <a:rPr lang="en-US" sz="800" noProof="0" dirty="0"/>
              <a:t>Date</a:t>
            </a:r>
            <a:endParaRPr lang="en-US" noProof="0" dirty="0"/>
          </a:p>
        </p:txBody>
      </p:sp>
    </p:spTree>
    <p:extLst>
      <p:ext uri="{BB962C8B-B14F-4D97-AF65-F5344CB8AC3E}">
        <p14:creationId xmlns:p14="http://schemas.microsoft.com/office/powerpoint/2010/main" val="2936886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Nuotrauka">
    <p:bg>
      <p:bgPr>
        <a:solidFill>
          <a:schemeClr val="bg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1D7BEEFA-5335-96DF-E631-2852D1C0EED2}"/>
              </a:ext>
            </a:extLst>
          </p:cNvPr>
          <p:cNvSpPr/>
          <p:nvPr/>
        </p:nvSpPr>
        <p:spPr>
          <a:xfrm>
            <a:off x="396670" y="849444"/>
            <a:ext cx="152401" cy="5444622"/>
          </a:xfrm>
          <a:custGeom>
            <a:avLst/>
            <a:gdLst>
              <a:gd name="connsiteX0" fmla="*/ 559232 w 559231"/>
              <a:gd name="connsiteY0" fmla="*/ 0 h 5444622"/>
              <a:gd name="connsiteX1" fmla="*/ 0 w 559231"/>
              <a:gd name="connsiteY1" fmla="*/ 161738 h 5444622"/>
              <a:gd name="connsiteX2" fmla="*/ 0 w 559231"/>
              <a:gd name="connsiteY2" fmla="*/ 5283272 h 5444622"/>
              <a:gd name="connsiteX3" fmla="*/ 559232 w 559231"/>
              <a:gd name="connsiteY3" fmla="*/ 5444623 h 5444622"/>
            </a:gdLst>
            <a:ahLst/>
            <a:cxnLst>
              <a:cxn ang="0">
                <a:pos x="connsiteX0" y="connsiteY0"/>
              </a:cxn>
              <a:cxn ang="0">
                <a:pos x="connsiteX1" y="connsiteY1"/>
              </a:cxn>
              <a:cxn ang="0">
                <a:pos x="connsiteX2" y="connsiteY2"/>
              </a:cxn>
              <a:cxn ang="0">
                <a:pos x="connsiteX3" y="connsiteY3"/>
              </a:cxn>
            </a:cxnLst>
            <a:rect l="l" t="t" r="r" b="b"/>
            <a:pathLst>
              <a:path w="559231" h="5444622">
                <a:moveTo>
                  <a:pt x="559232" y="0"/>
                </a:moveTo>
                <a:lnTo>
                  <a:pt x="0" y="161738"/>
                </a:lnTo>
                <a:lnTo>
                  <a:pt x="0" y="5283272"/>
                </a:lnTo>
                <a:lnTo>
                  <a:pt x="559232" y="5444623"/>
                </a:lnTo>
                <a:close/>
              </a:path>
            </a:pathLst>
          </a:custGeom>
          <a:solidFill>
            <a:srgbClr val="0B4DC7"/>
          </a:solidFill>
          <a:ln w="44601" cap="flat">
            <a:noFill/>
            <a:prstDash val="solid"/>
            <a:miter/>
          </a:ln>
        </p:spPr>
        <p:txBody>
          <a:bodyPr rtlCol="0" anchor="ctr"/>
          <a:lstStyle/>
          <a:p>
            <a:endParaRPr lang="en-GB"/>
          </a:p>
        </p:txBody>
      </p:sp>
      <p:sp>
        <p:nvSpPr>
          <p:cNvPr id="5" name="Freeform 4">
            <a:extLst>
              <a:ext uri="{FF2B5EF4-FFF2-40B4-BE49-F238E27FC236}">
                <a16:creationId xmlns:a16="http://schemas.microsoft.com/office/drawing/2014/main" id="{DFD22C95-9BD1-D949-57BD-2AD1B24538D2}"/>
              </a:ext>
            </a:extLst>
          </p:cNvPr>
          <p:cNvSpPr/>
          <p:nvPr/>
        </p:nvSpPr>
        <p:spPr>
          <a:xfrm>
            <a:off x="10213060" y="849444"/>
            <a:ext cx="1623340" cy="5437264"/>
          </a:xfrm>
          <a:custGeom>
            <a:avLst/>
            <a:gdLst>
              <a:gd name="connsiteX0" fmla="*/ 5679796 w 5679795"/>
              <a:gd name="connsiteY0" fmla="*/ 0 h 5437264"/>
              <a:gd name="connsiteX1" fmla="*/ 538701 w 5679795"/>
              <a:gd name="connsiteY1" fmla="*/ 0 h 5437264"/>
              <a:gd name="connsiteX2" fmla="*/ 0 w 5679795"/>
              <a:gd name="connsiteY2" fmla="*/ 145216 h 5437264"/>
              <a:gd name="connsiteX3" fmla="*/ 5148682 w 5679795"/>
              <a:gd name="connsiteY3" fmla="*/ 145216 h 5437264"/>
              <a:gd name="connsiteX4" fmla="*/ 5148682 w 5679795"/>
              <a:gd name="connsiteY4" fmla="*/ 5437265 h 5437264"/>
              <a:gd name="connsiteX5" fmla="*/ 5679796 w 5679795"/>
              <a:gd name="connsiteY5" fmla="*/ 5283918 h 543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9795" h="5437264">
                <a:moveTo>
                  <a:pt x="5679796" y="0"/>
                </a:moveTo>
                <a:lnTo>
                  <a:pt x="538701" y="0"/>
                </a:lnTo>
                <a:lnTo>
                  <a:pt x="0" y="145216"/>
                </a:lnTo>
                <a:lnTo>
                  <a:pt x="5148682" y="145216"/>
                </a:lnTo>
                <a:lnTo>
                  <a:pt x="5148682" y="5437265"/>
                </a:lnTo>
                <a:lnTo>
                  <a:pt x="5679796" y="5283918"/>
                </a:lnTo>
                <a:close/>
              </a:path>
            </a:pathLst>
          </a:custGeom>
          <a:solidFill>
            <a:srgbClr val="0B4DC7"/>
          </a:solidFill>
          <a:ln w="44601" cap="flat">
            <a:noFill/>
            <a:prstDash val="solid"/>
            <a:miter/>
          </a:ln>
        </p:spPr>
        <p:txBody>
          <a:bodyPr rtlCol="0" anchor="ctr"/>
          <a:lstStyle/>
          <a:p>
            <a:endParaRPr lang="en-GB"/>
          </a:p>
        </p:txBody>
      </p:sp>
      <p:sp>
        <p:nvSpPr>
          <p:cNvPr id="8" name="Freeform 7">
            <a:extLst>
              <a:ext uri="{FF2B5EF4-FFF2-40B4-BE49-F238E27FC236}">
                <a16:creationId xmlns:a16="http://schemas.microsoft.com/office/drawing/2014/main" id="{55093C21-C157-754E-FCE7-D2FEAF8355E5}"/>
              </a:ext>
            </a:extLst>
          </p:cNvPr>
          <p:cNvSpPr/>
          <p:nvPr userDrawn="1"/>
        </p:nvSpPr>
        <p:spPr>
          <a:xfrm rot="16200000">
            <a:off x="6027012" y="808765"/>
            <a:ext cx="168889" cy="11124772"/>
          </a:xfrm>
          <a:custGeom>
            <a:avLst/>
            <a:gdLst>
              <a:gd name="connsiteX0" fmla="*/ 559232 w 559231"/>
              <a:gd name="connsiteY0" fmla="*/ 0 h 5444622"/>
              <a:gd name="connsiteX1" fmla="*/ 0 w 559231"/>
              <a:gd name="connsiteY1" fmla="*/ 161738 h 5444622"/>
              <a:gd name="connsiteX2" fmla="*/ 0 w 559231"/>
              <a:gd name="connsiteY2" fmla="*/ 5283272 h 5444622"/>
              <a:gd name="connsiteX3" fmla="*/ 559232 w 559231"/>
              <a:gd name="connsiteY3" fmla="*/ 5444623 h 5444622"/>
            </a:gdLst>
            <a:ahLst/>
            <a:cxnLst>
              <a:cxn ang="0">
                <a:pos x="connsiteX0" y="connsiteY0"/>
              </a:cxn>
              <a:cxn ang="0">
                <a:pos x="connsiteX1" y="connsiteY1"/>
              </a:cxn>
              <a:cxn ang="0">
                <a:pos x="connsiteX2" y="connsiteY2"/>
              </a:cxn>
              <a:cxn ang="0">
                <a:pos x="connsiteX3" y="connsiteY3"/>
              </a:cxn>
            </a:cxnLst>
            <a:rect l="l" t="t" r="r" b="b"/>
            <a:pathLst>
              <a:path w="559231" h="5444622">
                <a:moveTo>
                  <a:pt x="559232" y="0"/>
                </a:moveTo>
                <a:lnTo>
                  <a:pt x="0" y="161738"/>
                </a:lnTo>
                <a:lnTo>
                  <a:pt x="0" y="5283272"/>
                </a:lnTo>
                <a:lnTo>
                  <a:pt x="559232" y="5444623"/>
                </a:lnTo>
                <a:close/>
              </a:path>
            </a:pathLst>
          </a:custGeom>
          <a:solidFill>
            <a:srgbClr val="0B4DC7"/>
          </a:solidFill>
          <a:ln w="44601" cap="flat">
            <a:noFill/>
            <a:prstDash val="solid"/>
            <a:miter/>
          </a:ln>
        </p:spPr>
        <p:txBody>
          <a:bodyPr rtlCol="0" anchor="ctr"/>
          <a:lstStyle/>
          <a:p>
            <a:endParaRPr lang="en-GB"/>
          </a:p>
        </p:txBody>
      </p:sp>
    </p:spTree>
    <p:extLst>
      <p:ext uri="{BB962C8B-B14F-4D97-AF65-F5344CB8AC3E}">
        <p14:creationId xmlns:p14="http://schemas.microsoft.com/office/powerpoint/2010/main" val="2073536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07818"/>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1432506" y="3768462"/>
            <a:ext cx="6972939" cy="1908314"/>
          </a:xfrm>
          <a:prstGeom prst="rect">
            <a:avLst/>
          </a:prstGeom>
        </p:spPr>
        <p:txBody>
          <a:bodyPr anchor="b"/>
          <a:lstStyle>
            <a:lvl1pPr>
              <a:defRPr>
                <a:solidFill>
                  <a:schemeClr val="bg1"/>
                </a:solidFill>
              </a:defRPr>
            </a:lvl1pPr>
          </a:lstStyle>
          <a:p>
            <a:r>
              <a:rPr lang="en-GB" dirty="0"/>
              <a:t>Lecture/seminar title</a:t>
            </a:r>
            <a:endParaRPr lang="en-LT" dirty="0"/>
          </a:p>
        </p:txBody>
      </p:sp>
      <p:sp>
        <p:nvSpPr>
          <p:cNvPr id="11" name="Text Placeholder 10">
            <a:extLst>
              <a:ext uri="{FF2B5EF4-FFF2-40B4-BE49-F238E27FC236}">
                <a16:creationId xmlns:a16="http://schemas.microsoft.com/office/drawing/2014/main" id="{7E693928-5B3C-66C0-162C-B331F3FDD1AC}"/>
              </a:ext>
            </a:extLst>
          </p:cNvPr>
          <p:cNvSpPr>
            <a:spLocks noGrp="1"/>
          </p:cNvSpPr>
          <p:nvPr>
            <p:ph type="body" sz="quarter" idx="10" hasCustomPrompt="1"/>
          </p:nvPr>
        </p:nvSpPr>
        <p:spPr>
          <a:xfrm>
            <a:off x="1" y="4200464"/>
            <a:ext cx="1432506" cy="1990725"/>
          </a:xfrm>
          <a:prstGeom prst="rect">
            <a:avLst/>
          </a:prstGeom>
        </p:spPr>
        <p:txBody>
          <a:bodyPr lIns="0" tIns="0" rIns="0" bIns="0" anchor="b" anchorCtr="0"/>
          <a:lstStyle>
            <a:lvl1pPr marL="0" indent="0" algn="r">
              <a:lnSpc>
                <a:spcPct val="100000"/>
              </a:lnSpc>
              <a:spcBef>
                <a:spcPts val="0"/>
              </a:spcBef>
              <a:buNone/>
              <a:defRPr sz="20000" b="1">
                <a:solidFill>
                  <a:schemeClr val="bg1"/>
                </a:solidFill>
              </a:defRPr>
            </a:lvl1pPr>
          </a:lstStyle>
          <a:p>
            <a:pPr lvl="0"/>
            <a:r>
              <a:rPr lang="en-GB" dirty="0"/>
              <a:t>#</a:t>
            </a:r>
          </a:p>
        </p:txBody>
      </p:sp>
      <p:sp>
        <p:nvSpPr>
          <p:cNvPr id="13" name="Text Placeholder 12">
            <a:extLst>
              <a:ext uri="{FF2B5EF4-FFF2-40B4-BE49-F238E27FC236}">
                <a16:creationId xmlns:a16="http://schemas.microsoft.com/office/drawing/2014/main" id="{C0FCC5E0-720C-FDEE-4F8A-B94A5B307D02}"/>
              </a:ext>
            </a:extLst>
          </p:cNvPr>
          <p:cNvSpPr>
            <a:spLocks noGrp="1"/>
          </p:cNvSpPr>
          <p:nvPr>
            <p:ph type="body" sz="quarter" idx="11" hasCustomPrompt="1"/>
          </p:nvPr>
        </p:nvSpPr>
        <p:spPr>
          <a:xfrm>
            <a:off x="0" y="3405043"/>
            <a:ext cx="1908313" cy="363419"/>
          </a:xfrm>
          <a:prstGeom prst="rect">
            <a:avLst/>
          </a:prstGeom>
        </p:spPr>
        <p:txBody>
          <a:bodyPr lIns="0" tIns="0" rIns="0" bIns="0"/>
          <a:lstStyle>
            <a:lvl1pPr marL="0" indent="0" algn="l">
              <a:buNone/>
              <a:defRPr sz="2000" b="1">
                <a:solidFill>
                  <a:schemeClr val="bg1"/>
                </a:solidFill>
              </a:defRPr>
            </a:lvl1pPr>
          </a:lstStyle>
          <a:p>
            <a:pPr lvl="0"/>
            <a:r>
              <a:rPr lang="en-GB" dirty="0"/>
              <a:t>Type</a:t>
            </a:r>
          </a:p>
        </p:txBody>
      </p:sp>
    </p:spTree>
    <p:extLst>
      <p:ext uri="{BB962C8B-B14F-4D97-AF65-F5344CB8AC3E}">
        <p14:creationId xmlns:p14="http://schemas.microsoft.com/office/powerpoint/2010/main" val="163085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ekstas_mėl">
    <p:bg>
      <p:bgPr>
        <a:solidFill>
          <a:schemeClr val="accent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9280" y="365126"/>
            <a:ext cx="1041098" cy="296465"/>
          </a:xfrm>
          <a:prstGeom prst="rect">
            <a:avLst/>
          </a:prstGeom>
        </p:spPr>
      </p:pic>
      <p:sp>
        <p:nvSpPr>
          <p:cNvPr id="2" name="Title 1">
            <a:extLst>
              <a:ext uri="{FF2B5EF4-FFF2-40B4-BE49-F238E27FC236}">
                <a16:creationId xmlns:a16="http://schemas.microsoft.com/office/drawing/2014/main" id="{3B624B00-87F4-0147-B0E1-12D107222D5B}"/>
              </a:ext>
            </a:extLst>
          </p:cNvPr>
          <p:cNvSpPr>
            <a:spLocks noGrp="1"/>
          </p:cNvSpPr>
          <p:nvPr>
            <p:ph type="title" hasCustomPrompt="1"/>
          </p:nvPr>
        </p:nvSpPr>
        <p:spPr>
          <a:xfrm>
            <a:off x="571620" y="265735"/>
            <a:ext cx="10782180" cy="1325563"/>
          </a:xfrm>
          <a:prstGeom prst="rect">
            <a:avLst/>
          </a:prstGeom>
        </p:spPr>
        <p:txBody>
          <a:bodyPr/>
          <a:lstStyle>
            <a:lvl1pPr>
              <a:defRPr>
                <a:solidFill>
                  <a:schemeClr val="bg1"/>
                </a:solidFill>
              </a:defRPr>
            </a:lvl1pPr>
          </a:lstStyle>
          <a:p>
            <a:r>
              <a:rPr lang="en-GB" dirty="0"/>
              <a:t>Heading</a:t>
            </a:r>
            <a:endParaRPr lang="en-LT" dirty="0"/>
          </a:p>
        </p:txBody>
      </p:sp>
      <p:sp>
        <p:nvSpPr>
          <p:cNvPr id="6" name="Text Placeholder 5">
            <a:extLst>
              <a:ext uri="{FF2B5EF4-FFF2-40B4-BE49-F238E27FC236}">
                <a16:creationId xmlns:a16="http://schemas.microsoft.com/office/drawing/2014/main" id="{29C3DD15-7D91-1945-B0CE-259AB36DDBB3}"/>
              </a:ext>
            </a:extLst>
          </p:cNvPr>
          <p:cNvSpPr>
            <a:spLocks noGrp="1"/>
          </p:cNvSpPr>
          <p:nvPr>
            <p:ph type="body" sz="quarter" idx="12" hasCustomPrompt="1"/>
          </p:nvPr>
        </p:nvSpPr>
        <p:spPr>
          <a:xfrm>
            <a:off x="571500" y="3340100"/>
            <a:ext cx="5524500" cy="2484438"/>
          </a:xfrm>
          <a:prstGeom prst="rect">
            <a:avLst/>
          </a:prstGeom>
        </p:spPr>
        <p:txBody>
          <a:bodyPr/>
          <a:lstStyle>
            <a:lvl1pPr>
              <a:buNone/>
              <a:defRPr>
                <a:solidFill>
                  <a:schemeClr val="bg1"/>
                </a:solidFill>
              </a:defRPr>
            </a:lvl1pPr>
          </a:lstStyle>
          <a:p>
            <a:pPr lvl="0"/>
            <a:r>
              <a:rPr lang="en-GB" dirty="0"/>
              <a:t>Content</a:t>
            </a:r>
            <a:endParaRPr lang="en-LT" dirty="0"/>
          </a:p>
        </p:txBody>
      </p:sp>
    </p:spTree>
    <p:extLst>
      <p:ext uri="{BB962C8B-B14F-4D97-AF65-F5344CB8AC3E}">
        <p14:creationId xmlns:p14="http://schemas.microsoft.com/office/powerpoint/2010/main" val="1439005347"/>
      </p:ext>
    </p:extLst>
  </p:cSld>
  <p:clrMapOvr>
    <a:masterClrMapping/>
  </p:clrMapOvr>
  <p:extLst>
    <p:ext uri="{DCECCB84-F9BA-43D5-87BE-67443E8EF086}">
      <p15:sldGuideLst xmlns:p15="http://schemas.microsoft.com/office/powerpoint/2012/main">
        <p15:guide id="1" orient="horz" pos="23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itata">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2" name="Text Placeholder 3">
            <a:extLst>
              <a:ext uri="{FF2B5EF4-FFF2-40B4-BE49-F238E27FC236}">
                <a16:creationId xmlns:a16="http://schemas.microsoft.com/office/drawing/2014/main" id="{F1D38384-B0B5-FD4A-9763-84ED2893551E}"/>
              </a:ext>
            </a:extLst>
          </p:cNvPr>
          <p:cNvSpPr>
            <a:spLocks noGrp="1"/>
          </p:cNvSpPr>
          <p:nvPr>
            <p:ph type="body" sz="quarter" idx="13"/>
          </p:nvPr>
        </p:nvSpPr>
        <p:spPr>
          <a:xfrm>
            <a:off x="565267" y="1453328"/>
            <a:ext cx="5530734" cy="4276911"/>
          </a:xfrm>
          <a:prstGeom prst="rect">
            <a:avLst/>
          </a:prstGeom>
        </p:spPr>
        <p:txBody>
          <a:bodyPr/>
          <a:lstStyle/>
          <a:p>
            <a:pPr marL="342900" indent="-342900" algn="l">
              <a:buFont typeface="Arial" panose="020B0604020202020204" pitchFamily="34" charset="0"/>
              <a:buChar char="•"/>
            </a:pPr>
            <a:endParaRPr lang="en-LT" b="0" dirty="0"/>
          </a:p>
          <a:p>
            <a:pPr marL="342900" indent="-342900" algn="l">
              <a:buFont typeface="Arial" panose="020B0604020202020204" pitchFamily="34" charset="0"/>
              <a:buChar char="•"/>
            </a:pPr>
            <a:endParaRPr lang="en-LT" b="0" dirty="0"/>
          </a:p>
        </p:txBody>
      </p:sp>
    </p:spTree>
    <p:extLst>
      <p:ext uri="{BB962C8B-B14F-4D97-AF65-F5344CB8AC3E}">
        <p14:creationId xmlns:p14="http://schemas.microsoft.com/office/powerpoint/2010/main" val="663921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301487" y="4084983"/>
            <a:ext cx="6983896" cy="1908314"/>
          </a:xfrm>
          <a:prstGeom prst="rect">
            <a:avLst/>
          </a:prstGeom>
        </p:spPr>
        <p:txBody>
          <a:bodyPr anchor="b"/>
          <a:lstStyle>
            <a:lvl1pPr>
              <a:defRPr>
                <a:solidFill>
                  <a:schemeClr val="bg1"/>
                </a:solidFill>
              </a:defRPr>
            </a:lvl1pPr>
          </a:lstStyle>
          <a:p>
            <a:r>
              <a:rPr lang="en-GB" dirty="0"/>
              <a:t>Chapter title</a:t>
            </a:r>
            <a:endParaRPr lang="en-LT" dirty="0"/>
          </a:p>
        </p:txBody>
      </p:sp>
    </p:spTree>
    <p:extLst>
      <p:ext uri="{BB962C8B-B14F-4D97-AF65-F5344CB8AC3E}">
        <p14:creationId xmlns:p14="http://schemas.microsoft.com/office/powerpoint/2010/main" val="35228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kstas">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1118912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ekstas">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itle 2">
            <a:extLst>
              <a:ext uri="{FF2B5EF4-FFF2-40B4-BE49-F238E27FC236}">
                <a16:creationId xmlns:a16="http://schemas.microsoft.com/office/drawing/2014/main" id="{2649F8D0-EF16-A0D2-3D47-EE68912A2717}"/>
              </a:ext>
            </a:extLst>
          </p:cNvPr>
          <p:cNvSpPr txBox="1">
            <a:spLocks/>
          </p:cNvSpPr>
          <p:nvPr userDrawn="1"/>
        </p:nvSpPr>
        <p:spPr>
          <a:xfrm>
            <a:off x="550862" y="296657"/>
            <a:ext cx="1111281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Heading</a:t>
            </a:r>
            <a:endParaRPr lang="en-LT" dirty="0"/>
          </a:p>
        </p:txBody>
      </p:sp>
    </p:spTree>
    <p:extLst>
      <p:ext uri="{BB962C8B-B14F-4D97-AF65-F5344CB8AC3E}">
        <p14:creationId xmlns:p14="http://schemas.microsoft.com/office/powerpoint/2010/main" val="264973810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rminų skaidrė">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2" y="296657"/>
            <a:ext cx="11112817"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 Placeholder 4">
            <a:extLst>
              <a:ext uri="{FF2B5EF4-FFF2-40B4-BE49-F238E27FC236}">
                <a16:creationId xmlns:a16="http://schemas.microsoft.com/office/drawing/2014/main" id="{A18D0F73-C04F-E1CD-ABE9-873E6D97D192}"/>
              </a:ext>
            </a:extLst>
          </p:cNvPr>
          <p:cNvSpPr>
            <a:spLocks noGrp="1"/>
          </p:cNvSpPr>
          <p:nvPr>
            <p:ph type="body" sz="quarter" idx="10" hasCustomPrompt="1"/>
          </p:nvPr>
        </p:nvSpPr>
        <p:spPr>
          <a:xfrm>
            <a:off x="550863" y="2349500"/>
            <a:ext cx="11112500" cy="3816350"/>
          </a:xfrm>
          <a:prstGeom prst="rect">
            <a:avLst/>
          </a:prstGeom>
        </p:spPr>
        <p:txBody>
          <a:bodyPr/>
          <a:lstStyle>
            <a:lvl1pPr>
              <a:defRPr b="1">
                <a:solidFill>
                  <a:schemeClr val="accent1"/>
                </a:solidFill>
              </a:defRPr>
            </a:lvl1pPr>
            <a:lvl2pPr marL="685800" indent="-228600">
              <a:lnSpc>
                <a:spcPct val="100000"/>
              </a:lnSpc>
              <a:spcAft>
                <a:spcPts val="1200"/>
              </a:spcAft>
              <a:buFont typeface="System Font Regular"/>
              <a:buChar char="–"/>
              <a:defRPr/>
            </a:lvl2pPr>
          </a:lstStyle>
          <a:p>
            <a:pPr lvl="0"/>
            <a:r>
              <a:rPr lang="en-GB" dirty="0" err="1"/>
              <a:t>Terminas</a:t>
            </a:r>
            <a:r>
              <a:rPr lang="en-GB" dirty="0"/>
              <a:t> 1</a:t>
            </a:r>
          </a:p>
          <a:p>
            <a:pPr lvl="1"/>
            <a:r>
              <a:rPr lang="en-GB" dirty="0" err="1"/>
              <a:t>Termino</a:t>
            </a:r>
            <a:r>
              <a:rPr lang="en-GB" dirty="0"/>
              <a:t> </a:t>
            </a:r>
            <a:r>
              <a:rPr lang="en-GB" dirty="0" err="1"/>
              <a:t>paaiškinimas</a:t>
            </a:r>
            <a:endParaRPr lang="en-GB" dirty="0"/>
          </a:p>
          <a:p>
            <a:pPr lvl="0"/>
            <a:r>
              <a:rPr lang="en-GB" dirty="0" err="1"/>
              <a:t>Terminas</a:t>
            </a:r>
            <a:r>
              <a:rPr lang="en-GB" dirty="0"/>
              <a:t> 2</a:t>
            </a:r>
          </a:p>
          <a:p>
            <a:pPr lvl="1"/>
            <a:r>
              <a:rPr lang="en-GB" dirty="0" err="1"/>
              <a:t>Termino</a:t>
            </a:r>
            <a:r>
              <a:rPr lang="en-GB" dirty="0"/>
              <a:t> </a:t>
            </a:r>
            <a:r>
              <a:rPr lang="en-GB" dirty="0" err="1"/>
              <a:t>paaiškinimas</a:t>
            </a:r>
            <a:endParaRPr lang="en-GB" dirty="0"/>
          </a:p>
          <a:p>
            <a:pPr lvl="0"/>
            <a:r>
              <a:rPr lang="en-GB" dirty="0" err="1"/>
              <a:t>Terminas</a:t>
            </a:r>
            <a:r>
              <a:rPr lang="en-GB" dirty="0"/>
              <a:t> 3</a:t>
            </a:r>
          </a:p>
          <a:p>
            <a:pPr lvl="1"/>
            <a:r>
              <a:rPr lang="en-GB" dirty="0" err="1"/>
              <a:t>Termino</a:t>
            </a:r>
            <a:r>
              <a:rPr lang="en-GB" dirty="0"/>
              <a:t> </a:t>
            </a:r>
            <a:r>
              <a:rPr lang="en-GB" dirty="0" err="1"/>
              <a:t>paaiškinimas</a:t>
            </a:r>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845948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eksta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3" y="296657"/>
            <a:ext cx="1112520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 Placeholder 4">
            <a:extLst>
              <a:ext uri="{FF2B5EF4-FFF2-40B4-BE49-F238E27FC236}">
                <a16:creationId xmlns:a16="http://schemas.microsoft.com/office/drawing/2014/main" id="{ADFA4B00-7118-9FA3-DCE8-1E9B4544CACE}"/>
              </a:ext>
            </a:extLst>
          </p:cNvPr>
          <p:cNvSpPr>
            <a:spLocks noGrp="1"/>
          </p:cNvSpPr>
          <p:nvPr>
            <p:ph type="body" sz="quarter" idx="10"/>
          </p:nvPr>
        </p:nvSpPr>
        <p:spPr>
          <a:xfrm>
            <a:off x="550863" y="2279650"/>
            <a:ext cx="11125200" cy="3913188"/>
          </a:xfrm>
          <a:prstGeom prst="rect">
            <a:avLst/>
          </a:prstGeom>
        </p:spPr>
        <p:txBody>
          <a:bodyPr/>
          <a:lstStyle>
            <a:lvl2pPr marL="577850" indent="-301625">
              <a:buFont typeface="System Font Regular"/>
              <a:buChar char="–"/>
              <a:tabLst/>
              <a:defRPr/>
            </a:lvl2pPr>
            <a:lvl3pPr marL="979488" indent="-350838">
              <a:buFont typeface="Courier New" panose="02070309020205020404" pitchFamily="49" charset="0"/>
              <a:buChar char="o"/>
              <a:tabLst/>
              <a:defRPr/>
            </a:lvl3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1587585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9322"/>
      </p:ext>
    </p:extLst>
  </p:cSld>
  <p:clrMap bg1="lt1" tx1="dk1" bg2="lt2" tx2="dk2" accent1="accent1" accent2="accent2" accent3="accent3" accent4="accent4" accent5="accent5" accent6="accent6" hlink="hlink" folHlink="folHlink"/>
  <p:sldLayoutIdLst>
    <p:sldLayoutId id="2147483678" r:id="rId1"/>
    <p:sldLayoutId id="2147483681" r:id="rId2"/>
    <p:sldLayoutId id="2147483673" r:id="rId3"/>
    <p:sldLayoutId id="2147483682" r:id="rId4"/>
    <p:sldLayoutId id="2147483686" r:id="rId5"/>
    <p:sldLayoutId id="2147483688" r:id="rId6"/>
    <p:sldLayoutId id="2147483668" r:id="rId7"/>
    <p:sldLayoutId id="2147483691" r:id="rId8"/>
    <p:sldLayoutId id="2147483692" r:id="rId9"/>
    <p:sldLayoutId id="2147483693" r:id="rId10"/>
    <p:sldLayoutId id="2147483694" r:id="rId11"/>
    <p:sldLayoutId id="2147483695" r:id="rId12"/>
    <p:sldLayoutId id="2147483696" r:id="rId13"/>
    <p:sldLayoutId id="2147483697" r:id="rId14"/>
    <p:sldLayoutId id="2147483679" r:id="rId15"/>
    <p:sldLayoutId id="2147483698" r:id="rId16"/>
    <p:sldLayoutId id="214748369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24.png"/><Relationship Id="rId4"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A4C4B-CA2F-494A-969F-DD197888F40E}"/>
              </a:ext>
            </a:extLst>
          </p:cNvPr>
          <p:cNvSpPr>
            <a:spLocks noGrp="1"/>
          </p:cNvSpPr>
          <p:nvPr>
            <p:ph type="title"/>
          </p:nvPr>
        </p:nvSpPr>
        <p:spPr/>
        <p:txBody>
          <a:bodyPr/>
          <a:lstStyle/>
          <a:p>
            <a:r>
              <a:rPr lang="en-GB"/>
              <a:t>Management </a:t>
            </a:r>
            <a:br>
              <a:rPr lang="en-GB"/>
            </a:br>
            <a:r>
              <a:rPr lang="en-GB"/>
              <a:t>decisions</a:t>
            </a:r>
          </a:p>
        </p:txBody>
      </p:sp>
      <p:sp>
        <p:nvSpPr>
          <p:cNvPr id="2" name="Text Placeholder 1">
            <a:extLst>
              <a:ext uri="{FF2B5EF4-FFF2-40B4-BE49-F238E27FC236}">
                <a16:creationId xmlns:a16="http://schemas.microsoft.com/office/drawing/2014/main" id="{7EDA0E54-9893-AE4F-ADD2-3224247F5030}"/>
              </a:ext>
            </a:extLst>
          </p:cNvPr>
          <p:cNvSpPr>
            <a:spLocks noGrp="1"/>
          </p:cNvSpPr>
          <p:nvPr>
            <p:ph type="body" sz="quarter" idx="10"/>
          </p:nvPr>
        </p:nvSpPr>
        <p:spPr/>
        <p:txBody>
          <a:bodyPr/>
          <a:lstStyle/>
          <a:p>
            <a:r>
              <a:rPr lang="en-GB"/>
              <a:t>3</a:t>
            </a:r>
          </a:p>
        </p:txBody>
      </p:sp>
      <p:sp>
        <p:nvSpPr>
          <p:cNvPr id="5" name="Text Placeholder 4">
            <a:extLst>
              <a:ext uri="{FF2B5EF4-FFF2-40B4-BE49-F238E27FC236}">
                <a16:creationId xmlns:a16="http://schemas.microsoft.com/office/drawing/2014/main" id="{57CDBA6D-BF5F-4097-6368-8CCAC8E67457}"/>
              </a:ext>
            </a:extLst>
          </p:cNvPr>
          <p:cNvSpPr>
            <a:spLocks noGrp="1"/>
          </p:cNvSpPr>
          <p:nvPr>
            <p:ph type="body" sz="quarter" idx="11"/>
          </p:nvPr>
        </p:nvSpPr>
        <p:spPr/>
        <p:txBody>
          <a:bodyPr/>
          <a:lstStyle/>
          <a:p>
            <a:r>
              <a:rPr lang="en-GB"/>
              <a:t>Lecture</a:t>
            </a:r>
          </a:p>
        </p:txBody>
      </p:sp>
    </p:spTree>
    <p:extLst>
      <p:ext uri="{BB962C8B-B14F-4D97-AF65-F5344CB8AC3E}">
        <p14:creationId xmlns:p14="http://schemas.microsoft.com/office/powerpoint/2010/main" val="388886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A5D5D0-AE47-715C-5607-A3CCBA04F801}"/>
              </a:ext>
            </a:extLst>
          </p:cNvPr>
          <p:cNvSpPr>
            <a:spLocks noGrp="1"/>
          </p:cNvSpPr>
          <p:nvPr>
            <p:ph type="body" sz="quarter" idx="10"/>
          </p:nvPr>
        </p:nvSpPr>
        <p:spPr/>
        <p:txBody>
          <a:bodyPr/>
          <a:lstStyle/>
          <a:p>
            <a:r>
              <a:rPr lang="en-GB" dirty="0"/>
              <a:t>The Decision-Making Process</a:t>
            </a:r>
          </a:p>
        </p:txBody>
      </p:sp>
    </p:spTree>
    <p:extLst>
      <p:ext uri="{BB962C8B-B14F-4D97-AF65-F5344CB8AC3E}">
        <p14:creationId xmlns:p14="http://schemas.microsoft.com/office/powerpoint/2010/main" val="16898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EDF0-8AAD-7D75-6612-DD57C8523527}"/>
              </a:ext>
            </a:extLst>
          </p:cNvPr>
          <p:cNvSpPr>
            <a:spLocks noGrp="1"/>
          </p:cNvSpPr>
          <p:nvPr>
            <p:ph type="title"/>
          </p:nvPr>
        </p:nvSpPr>
        <p:spPr/>
        <p:txBody>
          <a:bodyPr/>
          <a:lstStyle/>
          <a:p>
            <a:r>
              <a:rPr lang="en-GB" dirty="0"/>
              <a:t>The cycle of management decisions</a:t>
            </a:r>
          </a:p>
        </p:txBody>
      </p:sp>
      <p:graphicFrame>
        <p:nvGraphicFramePr>
          <p:cNvPr id="4" name="Diagram 3">
            <a:extLst>
              <a:ext uri="{FF2B5EF4-FFF2-40B4-BE49-F238E27FC236}">
                <a16:creationId xmlns:a16="http://schemas.microsoft.com/office/drawing/2014/main" id="{DDB96535-8C0F-CEB3-B7A7-EA26E5AE545A}"/>
              </a:ext>
            </a:extLst>
          </p:cNvPr>
          <p:cNvGraphicFramePr/>
          <p:nvPr>
            <p:extLst>
              <p:ext uri="{D42A27DB-BD31-4B8C-83A1-F6EECF244321}">
                <p14:modId xmlns:p14="http://schemas.microsoft.com/office/powerpoint/2010/main" val="2131725299"/>
              </p:ext>
            </p:extLst>
          </p:nvPr>
        </p:nvGraphicFramePr>
        <p:xfrm>
          <a:off x="563563" y="1286934"/>
          <a:ext cx="11112500" cy="504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118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60B9-D91C-9D43-9FB3-01271F3B54CD}"/>
              </a:ext>
            </a:extLst>
          </p:cNvPr>
          <p:cNvSpPr>
            <a:spLocks noGrp="1"/>
          </p:cNvSpPr>
          <p:nvPr>
            <p:ph type="title"/>
          </p:nvPr>
        </p:nvSpPr>
        <p:spPr/>
        <p:txBody>
          <a:bodyPr/>
          <a:lstStyle/>
          <a:p>
            <a:r>
              <a:rPr lang="en-GB"/>
              <a:t>Decision making-process</a:t>
            </a:r>
          </a:p>
        </p:txBody>
      </p:sp>
      <p:sp>
        <p:nvSpPr>
          <p:cNvPr id="3" name="Text Placeholder 2">
            <a:extLst>
              <a:ext uri="{FF2B5EF4-FFF2-40B4-BE49-F238E27FC236}">
                <a16:creationId xmlns:a16="http://schemas.microsoft.com/office/drawing/2014/main" id="{7F6F3D69-D261-11C1-C7C3-E64652012BD4}"/>
              </a:ext>
            </a:extLst>
          </p:cNvPr>
          <p:cNvSpPr>
            <a:spLocks noGrp="1"/>
          </p:cNvSpPr>
          <p:nvPr>
            <p:ph type="body" sz="quarter" idx="10"/>
          </p:nvPr>
        </p:nvSpPr>
        <p:spPr/>
        <p:txBody>
          <a:bodyPr/>
          <a:lstStyle/>
          <a:p>
            <a:pPr>
              <a:spcBef>
                <a:spcPts val="0"/>
              </a:spcBef>
            </a:pPr>
            <a:r>
              <a:rPr lang="en-GB" sz="2400" dirty="0"/>
              <a:t>Decision-making process</a:t>
            </a:r>
          </a:p>
          <a:p>
            <a:pPr lvl="1">
              <a:spcBef>
                <a:spcPts val="0"/>
              </a:spcBef>
              <a:spcAft>
                <a:spcPts val="0"/>
              </a:spcAft>
            </a:pPr>
            <a:r>
              <a:rPr lang="en-GB" sz="2000" dirty="0"/>
              <a:t>A chain of activities that leads to the choice of one of the alternatives</a:t>
            </a:r>
          </a:p>
          <a:p>
            <a:pPr lvl="1">
              <a:spcBef>
                <a:spcPts val="0"/>
              </a:spcBef>
              <a:spcAft>
                <a:spcPts val="0"/>
              </a:spcAft>
            </a:pPr>
            <a:r>
              <a:rPr lang="en-GB" sz="2000" dirty="0"/>
              <a:t>Includes identifying the problem, selecting a solution, and evaluating the effectiveness of the solution</a:t>
            </a:r>
          </a:p>
          <a:p>
            <a:pPr>
              <a:lnSpc>
                <a:spcPct val="100000"/>
              </a:lnSpc>
              <a:spcBef>
                <a:spcPts val="1200"/>
              </a:spcBef>
            </a:pPr>
            <a:r>
              <a:rPr lang="en-GB" sz="2400" dirty="0"/>
              <a:t>Approaches to decision-making</a:t>
            </a:r>
          </a:p>
          <a:p>
            <a:pPr lvl="1">
              <a:spcBef>
                <a:spcPts val="0"/>
              </a:spcBef>
              <a:spcAft>
                <a:spcPts val="0"/>
              </a:spcAft>
            </a:pPr>
            <a:r>
              <a:rPr lang="en-GB" sz="2000" dirty="0"/>
              <a:t>Rational approach</a:t>
            </a:r>
          </a:p>
          <a:p>
            <a:pPr lvl="1">
              <a:spcBef>
                <a:spcPts val="0"/>
              </a:spcBef>
              <a:spcAft>
                <a:spcPts val="0"/>
              </a:spcAft>
            </a:pPr>
            <a:r>
              <a:rPr lang="en-GB" sz="2000" dirty="0"/>
              <a:t>Heuristic-intuitive approach</a:t>
            </a:r>
          </a:p>
          <a:p>
            <a:pPr lvl="1">
              <a:spcBef>
                <a:spcPts val="0"/>
              </a:spcBef>
              <a:spcAft>
                <a:spcPts val="0"/>
              </a:spcAft>
            </a:pPr>
            <a:r>
              <a:rPr lang="en-GB" sz="2000" dirty="0"/>
              <a:t>Incremental approach</a:t>
            </a:r>
          </a:p>
          <a:p>
            <a:pPr lvl="1">
              <a:spcBef>
                <a:spcPts val="0"/>
              </a:spcBef>
              <a:spcAft>
                <a:spcPts val="0"/>
              </a:spcAft>
            </a:pPr>
            <a:r>
              <a:rPr lang="en-GB" sz="2000" dirty="0"/>
              <a:t>Bounded rationality approach</a:t>
            </a:r>
          </a:p>
          <a:p>
            <a:pPr marL="457200" lvl="1" indent="0">
              <a:spcBef>
                <a:spcPts val="0"/>
              </a:spcBef>
              <a:spcAft>
                <a:spcPts val="0"/>
              </a:spcAft>
              <a:buNone/>
            </a:pPr>
            <a:r>
              <a:rPr lang="en-GB" sz="2000" dirty="0"/>
              <a:t>and others.</a:t>
            </a:r>
          </a:p>
        </p:txBody>
      </p:sp>
    </p:spTree>
    <p:extLst>
      <p:ext uri="{BB962C8B-B14F-4D97-AF65-F5344CB8AC3E}">
        <p14:creationId xmlns:p14="http://schemas.microsoft.com/office/powerpoint/2010/main" val="215246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82EB-9361-FCA1-45BD-F7182FB36F6A}"/>
              </a:ext>
            </a:extLst>
          </p:cNvPr>
          <p:cNvSpPr>
            <a:spLocks noGrp="1"/>
          </p:cNvSpPr>
          <p:nvPr>
            <p:ph type="title"/>
          </p:nvPr>
        </p:nvSpPr>
        <p:spPr/>
        <p:txBody>
          <a:bodyPr/>
          <a:lstStyle/>
          <a:p>
            <a:r>
              <a:rPr lang="lt-LT" dirty="0" err="1"/>
              <a:t>Rational</a:t>
            </a:r>
            <a:r>
              <a:rPr lang="lt-LT" dirty="0"/>
              <a:t> </a:t>
            </a:r>
            <a:r>
              <a:rPr lang="lt-LT" dirty="0" err="1"/>
              <a:t>decision-making</a:t>
            </a:r>
            <a:r>
              <a:rPr lang="lt-LT" dirty="0"/>
              <a:t> </a:t>
            </a:r>
            <a:r>
              <a:rPr lang="lt-LT" dirty="0" err="1"/>
              <a:t>process</a:t>
            </a:r>
            <a:r>
              <a:rPr lang="lt-LT" dirty="0"/>
              <a:t> </a:t>
            </a:r>
            <a:endParaRPr lang="en-GB" dirty="0"/>
          </a:p>
        </p:txBody>
      </p:sp>
      <p:graphicFrame>
        <p:nvGraphicFramePr>
          <p:cNvPr id="8" name="Diagram 7">
            <a:extLst>
              <a:ext uri="{FF2B5EF4-FFF2-40B4-BE49-F238E27FC236}">
                <a16:creationId xmlns:a16="http://schemas.microsoft.com/office/drawing/2014/main" id="{D709B2E5-19E5-4D18-82A2-69F9E3C081E7}"/>
              </a:ext>
            </a:extLst>
          </p:cNvPr>
          <p:cNvGraphicFramePr/>
          <p:nvPr>
            <p:extLst>
              <p:ext uri="{D42A27DB-BD31-4B8C-83A1-F6EECF244321}">
                <p14:modId xmlns:p14="http://schemas.microsoft.com/office/powerpoint/2010/main" val="1262968929"/>
              </p:ext>
            </p:extLst>
          </p:nvPr>
        </p:nvGraphicFramePr>
        <p:xfrm>
          <a:off x="1168399" y="1628775"/>
          <a:ext cx="1009226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1932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1E0E-95FC-AF49-DD56-31945B22D44F}"/>
              </a:ext>
            </a:extLst>
          </p:cNvPr>
          <p:cNvSpPr>
            <a:spLocks noGrp="1"/>
          </p:cNvSpPr>
          <p:nvPr>
            <p:ph type="title"/>
          </p:nvPr>
        </p:nvSpPr>
        <p:spPr/>
        <p:txBody>
          <a:bodyPr/>
          <a:lstStyle/>
          <a:p>
            <a:r>
              <a:rPr lang="en-GB"/>
              <a:t>What is the rational decision-making model based on?</a:t>
            </a:r>
          </a:p>
        </p:txBody>
      </p:sp>
      <p:sp>
        <p:nvSpPr>
          <p:cNvPr id="3" name="Text Placeholder 2">
            <a:extLst>
              <a:ext uri="{FF2B5EF4-FFF2-40B4-BE49-F238E27FC236}">
                <a16:creationId xmlns:a16="http://schemas.microsoft.com/office/drawing/2014/main" id="{A6F83B4D-BC5E-A7DE-47D6-DEE239FE440E}"/>
              </a:ext>
            </a:extLst>
          </p:cNvPr>
          <p:cNvSpPr>
            <a:spLocks noGrp="1"/>
          </p:cNvSpPr>
          <p:nvPr>
            <p:ph type="body" sz="quarter" idx="10"/>
          </p:nvPr>
        </p:nvSpPr>
        <p:spPr>
          <a:xfrm>
            <a:off x="550863" y="2167466"/>
            <a:ext cx="11125200" cy="4025371"/>
          </a:xfrm>
        </p:spPr>
        <p:txBody>
          <a:bodyPr/>
          <a:lstStyle/>
          <a:p>
            <a:pPr marL="0" indent="0">
              <a:buNone/>
            </a:pPr>
            <a:r>
              <a:rPr lang="en-GB" sz="2400" b="1"/>
              <a:t>Decision-making will be a rational, logical, and consistent choice if:</a:t>
            </a:r>
          </a:p>
          <a:p>
            <a:pPr>
              <a:buFont typeface="System Font Regular"/>
              <a:buChar char="–"/>
            </a:pPr>
            <a:r>
              <a:rPr lang="en-GB"/>
              <a:t>the goal is to </a:t>
            </a:r>
            <a:r>
              <a:rPr lang="en-GB">
                <a:highlight>
                  <a:srgbClr val="FFFF00"/>
                </a:highlight>
              </a:rPr>
              <a:t>maximize value</a:t>
            </a:r>
          </a:p>
          <a:p>
            <a:pPr>
              <a:buFont typeface="System Font Regular"/>
              <a:buChar char="–"/>
            </a:pPr>
            <a:r>
              <a:rPr lang="en-GB"/>
              <a:t>the </a:t>
            </a:r>
            <a:r>
              <a:rPr lang="en-GB">
                <a:highlight>
                  <a:srgbClr val="FFFF00"/>
                </a:highlight>
              </a:rPr>
              <a:t>problem</a:t>
            </a:r>
            <a:r>
              <a:rPr lang="en-GB"/>
              <a:t> at hand will be </a:t>
            </a:r>
            <a:r>
              <a:rPr lang="en-GB">
                <a:highlight>
                  <a:srgbClr val="FFFF00"/>
                </a:highlight>
              </a:rPr>
              <a:t>clear and unambiguous</a:t>
            </a:r>
          </a:p>
          <a:p>
            <a:pPr>
              <a:buFont typeface="System Font Regular"/>
              <a:buChar char="–"/>
            </a:pPr>
            <a:r>
              <a:rPr lang="en-GB"/>
              <a:t>the decision-maker(s) will have a clear and specific </a:t>
            </a:r>
            <a:r>
              <a:rPr lang="en-GB">
                <a:highlight>
                  <a:srgbClr val="FFFF00"/>
                </a:highlight>
              </a:rPr>
              <a:t>goal</a:t>
            </a:r>
          </a:p>
          <a:p>
            <a:pPr>
              <a:buFont typeface="System Font Regular"/>
              <a:buChar char="–"/>
            </a:pPr>
            <a:r>
              <a:rPr lang="en-GB">
                <a:highlight>
                  <a:srgbClr val="FFFF00"/>
                </a:highlight>
              </a:rPr>
              <a:t>all possible alternatives </a:t>
            </a:r>
            <a:r>
              <a:rPr lang="en-GB"/>
              <a:t>will be known, evaluated, and their results (consequences) predicted</a:t>
            </a:r>
          </a:p>
          <a:p>
            <a:pPr>
              <a:buFont typeface="System Font Regular"/>
              <a:buChar char="–"/>
            </a:pPr>
            <a:r>
              <a:rPr lang="en-GB"/>
              <a:t>the choice will be made to best align with the </a:t>
            </a:r>
            <a:r>
              <a:rPr lang="en-GB">
                <a:highlight>
                  <a:srgbClr val="FFFF00"/>
                </a:highlight>
              </a:rPr>
              <a:t>interests of the organization</a:t>
            </a:r>
            <a:endParaRPr lang="en-GB"/>
          </a:p>
        </p:txBody>
      </p:sp>
    </p:spTree>
    <p:extLst>
      <p:ext uri="{BB962C8B-B14F-4D97-AF65-F5344CB8AC3E}">
        <p14:creationId xmlns:p14="http://schemas.microsoft.com/office/powerpoint/2010/main" val="292978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F757-5BA2-1E2B-83B4-5A352818D82C}"/>
              </a:ext>
            </a:extLst>
          </p:cNvPr>
          <p:cNvSpPr>
            <a:spLocks noGrp="1"/>
          </p:cNvSpPr>
          <p:nvPr>
            <p:ph type="title"/>
          </p:nvPr>
        </p:nvSpPr>
        <p:spPr/>
        <p:txBody>
          <a:bodyPr/>
          <a:lstStyle/>
          <a:p>
            <a:r>
              <a:rPr lang="en-GB"/>
              <a:t>Heuristic-intuitive approach to decision-making </a:t>
            </a:r>
            <a:br>
              <a:rPr lang="en-GB"/>
            </a:br>
            <a:br>
              <a:rPr lang="en-GB"/>
            </a:br>
            <a:endParaRPr lang="en-GB"/>
          </a:p>
        </p:txBody>
      </p:sp>
      <p:sp>
        <p:nvSpPr>
          <p:cNvPr id="3" name="Text Placeholder 2">
            <a:extLst>
              <a:ext uri="{FF2B5EF4-FFF2-40B4-BE49-F238E27FC236}">
                <a16:creationId xmlns:a16="http://schemas.microsoft.com/office/drawing/2014/main" id="{E20873C5-D3EC-84AE-7D80-963252D87010}"/>
              </a:ext>
            </a:extLst>
          </p:cNvPr>
          <p:cNvSpPr>
            <a:spLocks noGrp="1"/>
          </p:cNvSpPr>
          <p:nvPr>
            <p:ph type="body" sz="quarter" idx="10"/>
          </p:nvPr>
        </p:nvSpPr>
        <p:spPr/>
        <p:txBody>
          <a:bodyPr/>
          <a:lstStyle/>
          <a:p>
            <a:pPr>
              <a:spcBef>
                <a:spcPts val="0"/>
              </a:spcBef>
            </a:pPr>
            <a:r>
              <a:rPr lang="en-GB" dirty="0"/>
              <a:t>Heuristic-intuitive approach</a:t>
            </a:r>
          </a:p>
          <a:p>
            <a:pPr lvl="1">
              <a:spcBef>
                <a:spcPts val="0"/>
              </a:spcBef>
            </a:pPr>
            <a:r>
              <a:rPr lang="en-GB" dirty="0"/>
              <a:t>Characterized by the use of intuition, experience, and rules of thumb, rather than a strictly logical or analytical approach</a:t>
            </a:r>
          </a:p>
          <a:p>
            <a:pPr lvl="1">
              <a:spcBef>
                <a:spcPts val="0"/>
              </a:spcBef>
            </a:pPr>
            <a:r>
              <a:rPr lang="en-GB" dirty="0"/>
              <a:t>Often used in situations where the decision maker has limited information or time, and needs to make a quick decision</a:t>
            </a:r>
          </a:p>
          <a:p>
            <a:pPr lvl="1">
              <a:spcBef>
                <a:spcPts val="0"/>
              </a:spcBef>
            </a:pPr>
            <a:r>
              <a:rPr lang="en-GB" dirty="0"/>
              <a:t>Involves a number of different strategies:</a:t>
            </a:r>
          </a:p>
          <a:p>
            <a:pPr lvl="2">
              <a:spcBef>
                <a:spcPts val="0"/>
              </a:spcBef>
              <a:buFont typeface="Courier New" panose="02070309020205020404" pitchFamily="49" charset="0"/>
              <a:buChar char="o"/>
            </a:pPr>
            <a:r>
              <a:rPr lang="en-GB" dirty="0"/>
              <a:t>Use of experience</a:t>
            </a:r>
          </a:p>
          <a:p>
            <a:pPr lvl="2">
              <a:spcBef>
                <a:spcPts val="0"/>
              </a:spcBef>
              <a:buFont typeface="Courier New" panose="02070309020205020404" pitchFamily="49" charset="0"/>
              <a:buChar char="o"/>
            </a:pPr>
            <a:r>
              <a:rPr lang="en-GB" dirty="0"/>
              <a:t>Use of rules of thumb</a:t>
            </a:r>
          </a:p>
          <a:p>
            <a:pPr lvl="2">
              <a:spcBef>
                <a:spcPts val="0"/>
              </a:spcBef>
              <a:buFont typeface="Courier New" panose="02070309020205020404" pitchFamily="49" charset="0"/>
              <a:buChar char="o"/>
            </a:pPr>
            <a:r>
              <a:rPr lang="en-GB" dirty="0"/>
              <a:t>Use of intuition</a:t>
            </a:r>
          </a:p>
          <a:p>
            <a:pPr lvl="2">
              <a:spcBef>
                <a:spcPts val="0"/>
              </a:spcBef>
              <a:buFont typeface="Courier New" panose="02070309020205020404" pitchFamily="49" charset="0"/>
              <a:buChar char="o"/>
            </a:pPr>
            <a:r>
              <a:rPr lang="en-GB" dirty="0"/>
              <a:t>Simplification of information</a:t>
            </a:r>
          </a:p>
        </p:txBody>
      </p:sp>
    </p:spTree>
    <p:extLst>
      <p:ext uri="{BB962C8B-B14F-4D97-AF65-F5344CB8AC3E}">
        <p14:creationId xmlns:p14="http://schemas.microsoft.com/office/powerpoint/2010/main" val="1759343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658F-A27F-A4D1-D4DE-10E41B3E8C6A}"/>
              </a:ext>
            </a:extLst>
          </p:cNvPr>
          <p:cNvSpPr>
            <a:spLocks noGrp="1"/>
          </p:cNvSpPr>
          <p:nvPr>
            <p:ph type="title"/>
          </p:nvPr>
        </p:nvSpPr>
        <p:spPr/>
        <p:txBody>
          <a:bodyPr/>
          <a:lstStyle/>
          <a:p>
            <a:r>
              <a:rPr lang="en-GB"/>
              <a:t>Unconscious reasoning in decision-making</a:t>
            </a:r>
          </a:p>
        </p:txBody>
      </p:sp>
      <p:sp>
        <p:nvSpPr>
          <p:cNvPr id="3" name="Text Placeholder 2">
            <a:extLst>
              <a:ext uri="{FF2B5EF4-FFF2-40B4-BE49-F238E27FC236}">
                <a16:creationId xmlns:a16="http://schemas.microsoft.com/office/drawing/2014/main" id="{90491A71-4E0C-5031-F71E-F26164949C27}"/>
              </a:ext>
            </a:extLst>
          </p:cNvPr>
          <p:cNvSpPr>
            <a:spLocks noGrp="1"/>
          </p:cNvSpPr>
          <p:nvPr>
            <p:ph type="body" sz="quarter" idx="10"/>
          </p:nvPr>
        </p:nvSpPr>
        <p:spPr>
          <a:xfrm>
            <a:off x="550863" y="1665288"/>
            <a:ext cx="11112500" cy="4500562"/>
          </a:xfrm>
        </p:spPr>
        <p:txBody>
          <a:bodyPr/>
          <a:lstStyle/>
          <a:p>
            <a:pPr>
              <a:buFont typeface="System Font Regular"/>
              <a:buChar char="–"/>
            </a:pPr>
            <a:r>
              <a:rPr lang="en-GB" b="0">
                <a:solidFill>
                  <a:schemeClr val="tx1"/>
                </a:solidFill>
              </a:rPr>
              <a:t>Unconscious reasoning is making decisions based on automatic mental processes, rather than conscious deliberation.</a:t>
            </a:r>
          </a:p>
          <a:p>
            <a:pPr>
              <a:buFont typeface="System Font Regular"/>
              <a:buChar char="–"/>
            </a:pPr>
            <a:r>
              <a:rPr lang="en-GB" b="0">
                <a:solidFill>
                  <a:schemeClr val="tx1"/>
                </a:solidFill>
              </a:rPr>
              <a:t>Unconscious reasoning can be influenced by cognitive biases, emotions, and heuristics.</a:t>
            </a:r>
          </a:p>
          <a:p>
            <a:pPr>
              <a:buFont typeface="System Font Regular"/>
              <a:buChar char="–"/>
            </a:pPr>
            <a:r>
              <a:rPr lang="en-GB" b="0">
                <a:solidFill>
                  <a:schemeClr val="tx1"/>
                </a:solidFill>
              </a:rPr>
              <a:t>While it can be useful in certain situations, it can also lead to suboptimal decision-making outcomes.</a:t>
            </a:r>
          </a:p>
          <a:p>
            <a:pPr>
              <a:buFont typeface="System Font Regular"/>
              <a:buChar char="–"/>
            </a:pPr>
            <a:r>
              <a:rPr lang="en-GB" b="0">
                <a:solidFill>
                  <a:schemeClr val="tx1"/>
                </a:solidFill>
              </a:rPr>
              <a:t>Techniques like decision-making training and mindfulness practices can help mitigate biases.</a:t>
            </a:r>
          </a:p>
          <a:p>
            <a:pPr>
              <a:buFont typeface="System Font Regular"/>
              <a:buChar char="–"/>
            </a:pPr>
            <a:r>
              <a:rPr lang="en-GB" b="0">
                <a:solidFill>
                  <a:schemeClr val="tx1"/>
                </a:solidFill>
              </a:rPr>
              <a:t>Balancing unconscious reasoning with conscious deliberation and critical thinking is important for effective decision-making.</a:t>
            </a:r>
          </a:p>
        </p:txBody>
      </p:sp>
    </p:spTree>
    <p:extLst>
      <p:ext uri="{BB962C8B-B14F-4D97-AF65-F5344CB8AC3E}">
        <p14:creationId xmlns:p14="http://schemas.microsoft.com/office/powerpoint/2010/main" val="2451136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2EA5911-A4FE-FFC7-EC0C-F23F60B0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145770"/>
            <a:ext cx="10920308" cy="6566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10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62F0-94BC-0E9E-6C34-84FA97701A1F}"/>
              </a:ext>
            </a:extLst>
          </p:cNvPr>
          <p:cNvSpPr>
            <a:spLocks noGrp="1"/>
          </p:cNvSpPr>
          <p:nvPr>
            <p:ph type="title"/>
          </p:nvPr>
        </p:nvSpPr>
        <p:spPr/>
        <p:txBody>
          <a:bodyPr/>
          <a:lstStyle/>
          <a:p>
            <a:r>
              <a:rPr lang="en-GB"/>
              <a:t>Incremental decision-making approach</a:t>
            </a:r>
            <a:br>
              <a:rPr lang="en-GB"/>
            </a:br>
            <a:br>
              <a:rPr lang="en-GB"/>
            </a:br>
            <a:endParaRPr lang="en-GB"/>
          </a:p>
        </p:txBody>
      </p:sp>
      <p:sp>
        <p:nvSpPr>
          <p:cNvPr id="3" name="Text Placeholder 2">
            <a:extLst>
              <a:ext uri="{FF2B5EF4-FFF2-40B4-BE49-F238E27FC236}">
                <a16:creationId xmlns:a16="http://schemas.microsoft.com/office/drawing/2014/main" id="{C79D0E8E-9260-27C0-327B-0837B09E4475}"/>
              </a:ext>
            </a:extLst>
          </p:cNvPr>
          <p:cNvSpPr>
            <a:spLocks noGrp="1"/>
          </p:cNvSpPr>
          <p:nvPr>
            <p:ph type="body" sz="quarter" idx="10"/>
          </p:nvPr>
        </p:nvSpPr>
        <p:spPr>
          <a:xfrm>
            <a:off x="550863" y="1622220"/>
            <a:ext cx="11112500" cy="4543630"/>
          </a:xfrm>
        </p:spPr>
        <p:txBody>
          <a:bodyPr/>
          <a:lstStyle/>
          <a:p>
            <a:pPr>
              <a:spcBef>
                <a:spcPts val="0"/>
              </a:spcBef>
            </a:pPr>
            <a:r>
              <a:rPr lang="en-GB" sz="3200"/>
              <a:t>Incremental decision-making</a:t>
            </a:r>
          </a:p>
          <a:p>
            <a:pPr lvl="1">
              <a:spcBef>
                <a:spcPts val="0"/>
              </a:spcBef>
              <a:spcAft>
                <a:spcPts val="0"/>
              </a:spcAft>
            </a:pPr>
            <a:r>
              <a:rPr lang="en-GB" sz="2800"/>
              <a:t>involves breaking down a complex problem into small steps</a:t>
            </a:r>
          </a:p>
          <a:p>
            <a:pPr lvl="1">
              <a:spcBef>
                <a:spcPts val="0"/>
              </a:spcBef>
              <a:spcAft>
                <a:spcPts val="0"/>
              </a:spcAft>
            </a:pPr>
            <a:r>
              <a:rPr lang="en-GB" sz="2800"/>
              <a:t>based on a combination of experience, intuition, guesswork, and different method</a:t>
            </a:r>
          </a:p>
          <a:p>
            <a:pPr lvl="1">
              <a:spcBef>
                <a:spcPts val="0"/>
              </a:spcBef>
              <a:spcAft>
                <a:spcPts val="0"/>
              </a:spcAft>
            </a:pPr>
            <a:r>
              <a:rPr lang="en-GB" sz="2800"/>
              <a:t>involves several key steps:</a:t>
            </a:r>
          </a:p>
          <a:p>
            <a:pPr lvl="2">
              <a:spcBef>
                <a:spcPts val="0"/>
              </a:spcBef>
              <a:buFont typeface="Courier New" panose="02070309020205020404" pitchFamily="49" charset="0"/>
              <a:buChar char="o"/>
            </a:pPr>
            <a:r>
              <a:rPr lang="en-GB" sz="2400"/>
              <a:t>Identifying the problem</a:t>
            </a:r>
          </a:p>
          <a:p>
            <a:pPr lvl="2">
              <a:spcBef>
                <a:spcPts val="0"/>
              </a:spcBef>
              <a:buFont typeface="Courier New" panose="02070309020205020404" pitchFamily="49" charset="0"/>
              <a:buChar char="o"/>
            </a:pPr>
            <a:r>
              <a:rPr lang="en-GB" sz="2400"/>
              <a:t>Breaking down the problem</a:t>
            </a:r>
          </a:p>
          <a:p>
            <a:pPr lvl="2">
              <a:spcBef>
                <a:spcPts val="0"/>
              </a:spcBef>
              <a:buFont typeface="Courier New" panose="02070309020205020404" pitchFamily="49" charset="0"/>
              <a:buChar char="o"/>
            </a:pPr>
            <a:r>
              <a:rPr lang="en-GB" sz="2400"/>
              <a:t>Addressing each step</a:t>
            </a:r>
          </a:p>
          <a:p>
            <a:pPr lvl="2">
              <a:spcBef>
                <a:spcPts val="0"/>
              </a:spcBef>
              <a:buFont typeface="Courier New" panose="02070309020205020404" pitchFamily="49" charset="0"/>
              <a:buChar char="o"/>
            </a:pPr>
            <a:r>
              <a:rPr lang="en-GB" sz="2400"/>
              <a:t>Evaluating the results</a:t>
            </a:r>
          </a:p>
        </p:txBody>
      </p:sp>
    </p:spTree>
    <p:extLst>
      <p:ext uri="{BB962C8B-B14F-4D97-AF65-F5344CB8AC3E}">
        <p14:creationId xmlns:p14="http://schemas.microsoft.com/office/powerpoint/2010/main" val="4218745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0884-1F92-9A20-BFC1-CF378C77F99D}"/>
              </a:ext>
            </a:extLst>
          </p:cNvPr>
          <p:cNvSpPr>
            <a:spLocks noGrp="1"/>
          </p:cNvSpPr>
          <p:nvPr>
            <p:ph type="title"/>
          </p:nvPr>
        </p:nvSpPr>
        <p:spPr/>
        <p:txBody>
          <a:bodyPr/>
          <a:lstStyle/>
          <a:p>
            <a:r>
              <a:rPr lang="en-GB"/>
              <a:t>Bounded rationality approch</a:t>
            </a:r>
          </a:p>
        </p:txBody>
      </p:sp>
      <p:sp>
        <p:nvSpPr>
          <p:cNvPr id="3" name="Text Placeholder 2">
            <a:extLst>
              <a:ext uri="{FF2B5EF4-FFF2-40B4-BE49-F238E27FC236}">
                <a16:creationId xmlns:a16="http://schemas.microsoft.com/office/drawing/2014/main" id="{342ED60C-A775-2614-612D-2A30DF000E4F}"/>
              </a:ext>
            </a:extLst>
          </p:cNvPr>
          <p:cNvSpPr>
            <a:spLocks noGrp="1"/>
          </p:cNvSpPr>
          <p:nvPr>
            <p:ph type="body" sz="quarter" idx="10"/>
          </p:nvPr>
        </p:nvSpPr>
        <p:spPr/>
        <p:txBody>
          <a:bodyPr/>
          <a:lstStyle/>
          <a:p>
            <a:r>
              <a:rPr lang="en-GB"/>
              <a:t>Bounded rationality</a:t>
            </a:r>
          </a:p>
          <a:p>
            <a:pPr lvl="1"/>
            <a:r>
              <a:rPr lang="en-GB"/>
              <a:t>recognizes the limitations of human cognition and the availability of information</a:t>
            </a:r>
          </a:p>
          <a:p>
            <a:pPr lvl="1"/>
            <a:r>
              <a:rPr lang="en-GB"/>
              <a:t>acknowledges that decision-making is a complex and uncertain process</a:t>
            </a:r>
          </a:p>
          <a:p>
            <a:pPr lvl="1"/>
            <a:r>
              <a:rPr lang="en-GB"/>
              <a:t>In practice, decision-makers must work within the constraints of their bounded rationality, using a combination of reason and intuition to make decisions that are "good enough" to meet their needs and objectives</a:t>
            </a:r>
          </a:p>
        </p:txBody>
      </p:sp>
    </p:spTree>
    <p:extLst>
      <p:ext uri="{BB962C8B-B14F-4D97-AF65-F5344CB8AC3E}">
        <p14:creationId xmlns:p14="http://schemas.microsoft.com/office/powerpoint/2010/main" val="3828582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181E4A-97DF-3081-C29A-348013652779}"/>
              </a:ext>
            </a:extLst>
          </p:cNvPr>
          <p:cNvSpPr>
            <a:spLocks noGrp="1"/>
          </p:cNvSpPr>
          <p:nvPr>
            <p:ph type="body" sz="quarter" idx="13"/>
          </p:nvPr>
        </p:nvSpPr>
        <p:spPr>
          <a:xfrm>
            <a:off x="392361" y="1221583"/>
            <a:ext cx="8778240" cy="4979192"/>
          </a:xfrm>
        </p:spPr>
        <p:txBody>
          <a:bodyPr numCol="2"/>
          <a:lstStyle/>
          <a:p>
            <a:r>
              <a:rPr lang="en-GB" sz="2200" dirty="0">
                <a:solidFill>
                  <a:schemeClr val="bg1"/>
                </a:solidFill>
              </a:rPr>
              <a:t>Describe the characteristics and types of decisions in a management context.</a:t>
            </a:r>
          </a:p>
          <a:p>
            <a:r>
              <a:rPr lang="en-GB" sz="2200" dirty="0">
                <a:solidFill>
                  <a:schemeClr val="bg1"/>
                </a:solidFill>
              </a:rPr>
              <a:t>Explain the importance of effective decision-making in achieving organizational success.</a:t>
            </a:r>
          </a:p>
          <a:p>
            <a:r>
              <a:rPr lang="en-GB" sz="2200" dirty="0">
                <a:solidFill>
                  <a:schemeClr val="bg1"/>
                </a:solidFill>
              </a:rPr>
              <a:t>Understand the different approaches to decision-making, including rational, bounded rationality, and intuitive decision-making.</a:t>
            </a:r>
          </a:p>
          <a:p>
            <a:r>
              <a:rPr lang="en-GB" sz="2200" dirty="0">
                <a:solidFill>
                  <a:schemeClr val="bg1"/>
                </a:solidFill>
              </a:rPr>
              <a:t>Distinguish between a decision quality and outcome. Explain how the influence of the future can be manged in decision-making.</a:t>
            </a:r>
          </a:p>
          <a:p>
            <a:r>
              <a:rPr lang="en-GB" sz="2200" dirty="0" err="1">
                <a:solidFill>
                  <a:schemeClr val="bg1"/>
                </a:solidFill>
              </a:rPr>
              <a:t>Analyze</a:t>
            </a:r>
            <a:r>
              <a:rPr lang="en-GB" sz="2200" dirty="0">
                <a:solidFill>
                  <a:schemeClr val="bg1"/>
                </a:solidFill>
              </a:rPr>
              <a:t> quantitative and qualitative decision-making techniques, (such as the Delphi method, Yes/No method), and expert evaluation.</a:t>
            </a:r>
          </a:p>
          <a:p>
            <a:r>
              <a:rPr lang="en-GB" sz="2200" dirty="0">
                <a:solidFill>
                  <a:schemeClr val="bg1"/>
                </a:solidFill>
              </a:rPr>
              <a:t>Understand the role of decision support systems and how they can be used to enhance decision-making.</a:t>
            </a:r>
          </a:p>
          <a:p>
            <a:r>
              <a:rPr lang="en-GB" sz="2200" dirty="0">
                <a:solidFill>
                  <a:schemeClr val="bg1"/>
                </a:solidFill>
              </a:rPr>
              <a:t>Recognize the ethical considerations and potential consequences of decision-making.</a:t>
            </a:r>
          </a:p>
          <a:p>
            <a:r>
              <a:rPr lang="en-GB" sz="2200" dirty="0">
                <a:solidFill>
                  <a:schemeClr val="bg1"/>
                </a:solidFill>
              </a:rPr>
              <a:t>Identify common decision-making errors and biases</a:t>
            </a:r>
          </a:p>
          <a:p>
            <a:endParaRPr lang="en-GB" sz="2200" dirty="0">
              <a:solidFill>
                <a:schemeClr val="bg1"/>
              </a:solidFill>
            </a:endParaRPr>
          </a:p>
        </p:txBody>
      </p:sp>
      <p:sp>
        <p:nvSpPr>
          <p:cNvPr id="3" name="TextBox 2">
            <a:extLst>
              <a:ext uri="{FF2B5EF4-FFF2-40B4-BE49-F238E27FC236}">
                <a16:creationId xmlns:a16="http://schemas.microsoft.com/office/drawing/2014/main" id="{C59154DC-3625-8C0D-B655-729594AD56FF}"/>
              </a:ext>
            </a:extLst>
          </p:cNvPr>
          <p:cNvSpPr txBox="1"/>
          <p:nvPr/>
        </p:nvSpPr>
        <p:spPr>
          <a:xfrm>
            <a:off x="565266" y="333375"/>
            <a:ext cx="8432430" cy="646331"/>
          </a:xfrm>
          <a:prstGeom prst="rect">
            <a:avLst/>
          </a:prstGeom>
          <a:noFill/>
        </p:spPr>
        <p:txBody>
          <a:bodyPr wrap="square" rtlCol="0">
            <a:spAutoFit/>
          </a:bodyPr>
          <a:lstStyle/>
          <a:p>
            <a:r>
              <a:rPr lang="en-GB" sz="3600" b="1" dirty="0">
                <a:solidFill>
                  <a:schemeClr val="bg1"/>
                </a:solidFill>
              </a:rPr>
              <a:t>Learning outcome</a:t>
            </a:r>
          </a:p>
        </p:txBody>
      </p:sp>
    </p:spTree>
    <p:extLst>
      <p:ext uri="{BB962C8B-B14F-4D97-AF65-F5344CB8AC3E}">
        <p14:creationId xmlns:p14="http://schemas.microsoft.com/office/powerpoint/2010/main" val="294300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5E649-4BDA-3A49-8C18-D0F92025928D}"/>
              </a:ext>
            </a:extLst>
          </p:cNvPr>
          <p:cNvSpPr/>
          <p:nvPr/>
        </p:nvSpPr>
        <p:spPr>
          <a:xfrm>
            <a:off x="7317468" y="0"/>
            <a:ext cx="4874532" cy="6858000"/>
          </a:xfrm>
          <a:prstGeom prst="rect">
            <a:avLst/>
          </a:prstGeom>
          <a:solidFill>
            <a:srgbClr val="3EB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36448" y="2284984"/>
            <a:ext cx="5559552" cy="1754326"/>
          </a:xfrm>
          <a:prstGeom prst="rect">
            <a:avLst/>
          </a:prstGeom>
          <a:noFill/>
        </p:spPr>
        <p:txBody>
          <a:bodyPr wrap="square" rtlCol="0">
            <a:spAutoFit/>
          </a:bodyPr>
          <a:lstStyle/>
          <a:p>
            <a:r>
              <a:rPr lang="en-GB" sz="5400" dirty="0"/>
              <a:t>What makes decision rational?</a:t>
            </a:r>
          </a:p>
        </p:txBody>
      </p:sp>
      <p:pic>
        <p:nvPicPr>
          <p:cNvPr id="9" name="Picture 8">
            <a:extLst>
              <a:ext uri="{FF2B5EF4-FFF2-40B4-BE49-F238E27FC236}">
                <a16:creationId xmlns:a16="http://schemas.microsoft.com/office/drawing/2014/main" id="{101B8937-0E04-A24A-8EC8-F2DB7DBBA927}"/>
              </a:ext>
            </a:extLst>
          </p:cNvPr>
          <p:cNvPicPr>
            <a:picLocks noChangeAspect="1"/>
          </p:cNvPicPr>
          <p:nvPr/>
        </p:nvPicPr>
        <p:blipFill rotWithShape="1">
          <a:blip r:embed="rId3">
            <a:extLst>
              <a:ext uri="{28A0092B-C50C-407E-A947-70E740481C1C}">
                <a14:useLocalDpi xmlns:a14="http://schemas.microsoft.com/office/drawing/2010/main" val="0"/>
              </a:ext>
            </a:extLst>
          </a:blip>
          <a:srcRect l="79373"/>
          <a:stretch/>
        </p:blipFill>
        <p:spPr>
          <a:xfrm>
            <a:off x="7454208" y="489734"/>
            <a:ext cx="2514788" cy="6650182"/>
          </a:xfrm>
          <a:prstGeom prst="rect">
            <a:avLst/>
          </a:prstGeom>
        </p:spPr>
      </p:pic>
      <p:sp>
        <p:nvSpPr>
          <p:cNvPr id="19" name="TextBox 18">
            <a:extLst>
              <a:ext uri="{FF2B5EF4-FFF2-40B4-BE49-F238E27FC236}">
                <a16:creationId xmlns:a16="http://schemas.microsoft.com/office/drawing/2014/main" id="{45A3A260-362E-BD4C-997C-92B812C922B8}"/>
              </a:ext>
            </a:extLst>
          </p:cNvPr>
          <p:cNvSpPr txBox="1"/>
          <p:nvPr/>
        </p:nvSpPr>
        <p:spPr>
          <a:xfrm>
            <a:off x="8045094" y="1400874"/>
            <a:ext cx="3581641" cy="523220"/>
          </a:xfrm>
          <a:prstGeom prst="rect">
            <a:avLst/>
          </a:prstGeom>
          <a:noFill/>
        </p:spPr>
        <p:txBody>
          <a:bodyPr wrap="square" rtlCol="0">
            <a:spAutoFit/>
          </a:bodyPr>
          <a:lstStyle/>
          <a:p>
            <a:r>
              <a:rPr lang="en-GB" sz="2800" b="1" dirty="0">
                <a:solidFill>
                  <a:schemeClr val="bg1"/>
                </a:solidFill>
              </a:rPr>
              <a:t>Question</a:t>
            </a:r>
            <a:endParaRPr lang="en-GB" sz="2800" dirty="0">
              <a:solidFill>
                <a:schemeClr val="bg1"/>
              </a:solidFill>
            </a:endParaRPr>
          </a:p>
        </p:txBody>
      </p:sp>
    </p:spTree>
    <p:extLst>
      <p:ext uri="{BB962C8B-B14F-4D97-AF65-F5344CB8AC3E}">
        <p14:creationId xmlns:p14="http://schemas.microsoft.com/office/powerpoint/2010/main" val="312917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F07-D5D2-8C41-B765-9C8E587F4AC1}"/>
              </a:ext>
            </a:extLst>
          </p:cNvPr>
          <p:cNvSpPr>
            <a:spLocks noGrp="1"/>
          </p:cNvSpPr>
          <p:nvPr>
            <p:ph type="title" idx="4294967295"/>
          </p:nvPr>
        </p:nvSpPr>
        <p:spPr>
          <a:xfrm>
            <a:off x="571622" y="365126"/>
            <a:ext cx="9796060" cy="1019058"/>
          </a:xfrm>
          <a:prstGeom prst="rect">
            <a:avLst/>
          </a:prstGeom>
        </p:spPr>
        <p:txBody>
          <a:bodyPr>
            <a:normAutofit/>
          </a:bodyPr>
          <a:lstStyle/>
          <a:p>
            <a:r>
              <a:rPr lang="en-GB"/>
              <a:t>What makes decision-making difficult?</a:t>
            </a:r>
          </a:p>
        </p:txBody>
      </p:sp>
      <p:pic>
        <p:nvPicPr>
          <p:cNvPr id="5" name="Picture 4" descr="Diagram&#10;&#10;Description automatically generated">
            <a:extLst>
              <a:ext uri="{FF2B5EF4-FFF2-40B4-BE49-F238E27FC236}">
                <a16:creationId xmlns:a16="http://schemas.microsoft.com/office/drawing/2014/main" id="{5276B21B-DA12-3840-A66E-0670AE5A9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318" y="1384184"/>
            <a:ext cx="8200390" cy="4910188"/>
          </a:xfrm>
          <a:prstGeom prst="rect">
            <a:avLst/>
          </a:prstGeom>
        </p:spPr>
      </p:pic>
      <p:sp>
        <p:nvSpPr>
          <p:cNvPr id="7" name="TextBox 6">
            <a:extLst>
              <a:ext uri="{FF2B5EF4-FFF2-40B4-BE49-F238E27FC236}">
                <a16:creationId xmlns:a16="http://schemas.microsoft.com/office/drawing/2014/main" id="{8224EBD8-3995-4D47-BA3A-F606D4090A14}"/>
              </a:ext>
            </a:extLst>
          </p:cNvPr>
          <p:cNvSpPr txBox="1"/>
          <p:nvPr/>
        </p:nvSpPr>
        <p:spPr>
          <a:xfrm>
            <a:off x="2786391" y="3660890"/>
            <a:ext cx="1194558" cy="461665"/>
          </a:xfrm>
          <a:prstGeom prst="rect">
            <a:avLst/>
          </a:prstGeom>
          <a:noFill/>
        </p:spPr>
        <p:txBody>
          <a:bodyPr wrap="none" rtlCol="0">
            <a:spAutoFit/>
          </a:bodyPr>
          <a:lstStyle/>
          <a:p>
            <a:r>
              <a:rPr lang="en-GB" sz="2400"/>
              <a:t>Actions</a:t>
            </a:r>
          </a:p>
        </p:txBody>
      </p:sp>
      <p:sp>
        <p:nvSpPr>
          <p:cNvPr id="8" name="TextBox 7">
            <a:extLst>
              <a:ext uri="{FF2B5EF4-FFF2-40B4-BE49-F238E27FC236}">
                <a16:creationId xmlns:a16="http://schemas.microsoft.com/office/drawing/2014/main" id="{25090C54-CE41-874D-AC37-2DDE178C0B37}"/>
              </a:ext>
            </a:extLst>
          </p:cNvPr>
          <p:cNvSpPr txBox="1"/>
          <p:nvPr/>
        </p:nvSpPr>
        <p:spPr>
          <a:xfrm>
            <a:off x="1882889" y="5797982"/>
            <a:ext cx="2751074" cy="461665"/>
          </a:xfrm>
          <a:prstGeom prst="rect">
            <a:avLst/>
          </a:prstGeom>
          <a:noFill/>
        </p:spPr>
        <p:txBody>
          <a:bodyPr wrap="none" rtlCol="0">
            <a:spAutoFit/>
          </a:bodyPr>
          <a:lstStyle/>
          <a:p>
            <a:r>
              <a:rPr lang="en-GB" sz="2400" dirty="0"/>
              <a:t>Risks / Uncertainty</a:t>
            </a:r>
          </a:p>
        </p:txBody>
      </p:sp>
      <p:sp>
        <p:nvSpPr>
          <p:cNvPr id="9" name="TextBox 8">
            <a:extLst>
              <a:ext uri="{FF2B5EF4-FFF2-40B4-BE49-F238E27FC236}">
                <a16:creationId xmlns:a16="http://schemas.microsoft.com/office/drawing/2014/main" id="{43A613A3-40B4-8B4D-89FD-CD14533A5F4D}"/>
              </a:ext>
            </a:extLst>
          </p:cNvPr>
          <p:cNvSpPr txBox="1"/>
          <p:nvPr/>
        </p:nvSpPr>
        <p:spPr>
          <a:xfrm>
            <a:off x="5700595" y="4643120"/>
            <a:ext cx="1074333" cy="461665"/>
          </a:xfrm>
          <a:prstGeom prst="rect">
            <a:avLst/>
          </a:prstGeom>
          <a:noFill/>
        </p:spPr>
        <p:txBody>
          <a:bodyPr wrap="none" rtlCol="0">
            <a:spAutoFit/>
          </a:bodyPr>
          <a:lstStyle/>
          <a:p>
            <a:r>
              <a:rPr lang="en-GB" sz="2400"/>
              <a:t>Future</a:t>
            </a:r>
          </a:p>
        </p:txBody>
      </p:sp>
      <p:sp>
        <p:nvSpPr>
          <p:cNvPr id="10" name="TextBox 9">
            <a:extLst>
              <a:ext uri="{FF2B5EF4-FFF2-40B4-BE49-F238E27FC236}">
                <a16:creationId xmlns:a16="http://schemas.microsoft.com/office/drawing/2014/main" id="{BE817EB7-3F53-0D47-88F2-FACD6D4A78D3}"/>
              </a:ext>
            </a:extLst>
          </p:cNvPr>
          <p:cNvSpPr txBox="1"/>
          <p:nvPr/>
        </p:nvSpPr>
        <p:spPr>
          <a:xfrm>
            <a:off x="8410677" y="4280459"/>
            <a:ext cx="2344409" cy="830997"/>
          </a:xfrm>
          <a:prstGeom prst="rect">
            <a:avLst/>
          </a:prstGeom>
          <a:noFill/>
        </p:spPr>
        <p:txBody>
          <a:bodyPr wrap="square" rtlCol="0">
            <a:spAutoFit/>
          </a:bodyPr>
          <a:lstStyle/>
          <a:p>
            <a:r>
              <a:rPr lang="en-GB" sz="2400" dirty="0"/>
              <a:t>Preferences for outcome</a:t>
            </a:r>
          </a:p>
        </p:txBody>
      </p:sp>
      <p:pic>
        <p:nvPicPr>
          <p:cNvPr id="11" name="Picture 10">
            <a:extLst>
              <a:ext uri="{FF2B5EF4-FFF2-40B4-BE49-F238E27FC236}">
                <a16:creationId xmlns:a16="http://schemas.microsoft.com/office/drawing/2014/main" id="{D9E8F5F8-60CF-EC4C-865A-8773071E5E0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90955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2" name="Title 1">
            <a:extLst>
              <a:ext uri="{FF2B5EF4-FFF2-40B4-BE49-F238E27FC236}">
                <a16:creationId xmlns:a16="http://schemas.microsoft.com/office/drawing/2014/main" id="{F62AAE96-5DC0-A2D5-8614-9256FBE7D40A}"/>
              </a:ext>
            </a:extLst>
          </p:cNvPr>
          <p:cNvSpPr>
            <a:spLocks noGrp="1"/>
          </p:cNvSpPr>
          <p:nvPr>
            <p:ph type="title"/>
          </p:nvPr>
        </p:nvSpPr>
        <p:spPr/>
        <p:txBody>
          <a:bodyPr/>
          <a:lstStyle/>
          <a:p>
            <a:r>
              <a:rPr lang="en-GB" dirty="0"/>
              <a:t>How is the future influence managed?</a:t>
            </a:r>
          </a:p>
        </p:txBody>
      </p:sp>
      <p:sp>
        <p:nvSpPr>
          <p:cNvPr id="3" name="Text Placeholder 2">
            <a:extLst>
              <a:ext uri="{FF2B5EF4-FFF2-40B4-BE49-F238E27FC236}">
                <a16:creationId xmlns:a16="http://schemas.microsoft.com/office/drawing/2014/main" id="{E00DB3D7-0D41-56BD-C287-F16758F41286}"/>
              </a:ext>
            </a:extLst>
          </p:cNvPr>
          <p:cNvSpPr>
            <a:spLocks noGrp="1"/>
          </p:cNvSpPr>
          <p:nvPr>
            <p:ph type="body" sz="quarter" idx="10"/>
          </p:nvPr>
        </p:nvSpPr>
        <p:spPr>
          <a:xfrm>
            <a:off x="550863" y="1665288"/>
            <a:ext cx="11112500" cy="4500562"/>
          </a:xfrm>
        </p:spPr>
        <p:txBody>
          <a:bodyPr/>
          <a:lstStyle/>
          <a:p>
            <a:r>
              <a:rPr lang="en-GB" dirty="0"/>
              <a:t>Risk </a:t>
            </a:r>
          </a:p>
          <a:p>
            <a:pPr lvl="1"/>
            <a:r>
              <a:rPr lang="en-GB" dirty="0"/>
              <a:t>the possibility that something undesirable will happen</a:t>
            </a:r>
          </a:p>
          <a:p>
            <a:r>
              <a:rPr lang="en-GB" dirty="0"/>
              <a:t>Probability </a:t>
            </a:r>
          </a:p>
          <a:p>
            <a:pPr lvl="1"/>
            <a:r>
              <a:rPr lang="en-GB" dirty="0"/>
              <a:t>a statistical numerical expression that shows how likely something is to happen</a:t>
            </a:r>
          </a:p>
          <a:p>
            <a:r>
              <a:rPr lang="en-GB" dirty="0"/>
              <a:t>Uncertainty</a:t>
            </a:r>
          </a:p>
          <a:p>
            <a:pPr lvl="1"/>
            <a:r>
              <a:rPr lang="en-GB" dirty="0"/>
              <a:t>a situation where there is no information at all about the current situation or the possible consequences or variants of the outcome.</a:t>
            </a:r>
          </a:p>
          <a:p>
            <a:pPr marL="0" indent="0">
              <a:buNone/>
            </a:pPr>
            <a:r>
              <a:rPr lang="en-GB" b="0" dirty="0">
                <a:solidFill>
                  <a:schemeClr val="tx1"/>
                </a:solidFill>
              </a:rPr>
              <a:t>We face risking when we cannot predict the exact result, but there is enough information to predict the probabilities.</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24050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0F07-D5D2-8C41-B765-9C8E587F4AC1}"/>
              </a:ext>
            </a:extLst>
          </p:cNvPr>
          <p:cNvSpPr>
            <a:spLocks noGrp="1"/>
          </p:cNvSpPr>
          <p:nvPr>
            <p:ph type="title" idx="4294967295"/>
          </p:nvPr>
        </p:nvSpPr>
        <p:spPr>
          <a:xfrm>
            <a:off x="571621" y="365126"/>
            <a:ext cx="11489743" cy="1019058"/>
          </a:xfrm>
          <a:prstGeom prst="rect">
            <a:avLst/>
          </a:prstGeom>
        </p:spPr>
        <p:txBody>
          <a:bodyPr>
            <a:normAutofit fontScale="90000"/>
          </a:bodyPr>
          <a:lstStyle/>
          <a:p>
            <a:r>
              <a:rPr lang="en-GB"/>
              <a:t>Distinction between a decision and an outcome</a:t>
            </a:r>
          </a:p>
        </p:txBody>
      </p:sp>
      <p:pic>
        <p:nvPicPr>
          <p:cNvPr id="11" name="Picture 10">
            <a:extLst>
              <a:ext uri="{FF2B5EF4-FFF2-40B4-BE49-F238E27FC236}">
                <a16:creationId xmlns:a16="http://schemas.microsoft.com/office/drawing/2014/main" id="{D9E8F5F8-60CF-EC4C-865A-8773071E5E0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graphicFrame>
        <p:nvGraphicFramePr>
          <p:cNvPr id="4" name="Table 5">
            <a:extLst>
              <a:ext uri="{FF2B5EF4-FFF2-40B4-BE49-F238E27FC236}">
                <a16:creationId xmlns:a16="http://schemas.microsoft.com/office/drawing/2014/main" id="{3383E3AF-E256-D242-8564-F37D4DE90678}"/>
              </a:ext>
            </a:extLst>
          </p:cNvPr>
          <p:cNvGraphicFramePr>
            <a:graphicFrameLocks noGrp="1"/>
          </p:cNvGraphicFramePr>
          <p:nvPr/>
        </p:nvGraphicFramePr>
        <p:xfrm>
          <a:off x="1959429" y="2386115"/>
          <a:ext cx="7827681" cy="3786988"/>
        </p:xfrm>
        <a:graphic>
          <a:graphicData uri="http://schemas.openxmlformats.org/drawingml/2006/table">
            <a:tbl>
              <a:tblPr bandRow="1">
                <a:tableStyleId>{5C22544A-7EE6-4342-B048-85BDC9FD1C3A}</a:tableStyleId>
              </a:tblPr>
              <a:tblGrid>
                <a:gridCol w="1277257">
                  <a:extLst>
                    <a:ext uri="{9D8B030D-6E8A-4147-A177-3AD203B41FA5}">
                      <a16:colId xmlns:a16="http://schemas.microsoft.com/office/drawing/2014/main" val="2260135472"/>
                    </a:ext>
                  </a:extLst>
                </a:gridCol>
                <a:gridCol w="3275212">
                  <a:extLst>
                    <a:ext uri="{9D8B030D-6E8A-4147-A177-3AD203B41FA5}">
                      <a16:colId xmlns:a16="http://schemas.microsoft.com/office/drawing/2014/main" val="3707840661"/>
                    </a:ext>
                  </a:extLst>
                </a:gridCol>
                <a:gridCol w="3275212">
                  <a:extLst>
                    <a:ext uri="{9D8B030D-6E8A-4147-A177-3AD203B41FA5}">
                      <a16:colId xmlns:a16="http://schemas.microsoft.com/office/drawing/2014/main" val="511138028"/>
                    </a:ext>
                  </a:extLst>
                </a:gridCol>
              </a:tblGrid>
              <a:tr h="576826">
                <a:tc>
                  <a:txBody>
                    <a:bodyPr/>
                    <a:lstStyle/>
                    <a:p>
                      <a:endParaRPr lang="en-GB" sz="2400" noProof="0"/>
                    </a:p>
                  </a:txBody>
                  <a:tcPr anchor="ctr">
                    <a:noFill/>
                  </a:tcPr>
                </a:tc>
                <a:tc>
                  <a:txBody>
                    <a:bodyPr/>
                    <a:lstStyle/>
                    <a:p>
                      <a:pPr algn="ctr"/>
                      <a:r>
                        <a:rPr lang="en-GB" sz="2400" noProof="0"/>
                        <a:t>Bad</a:t>
                      </a:r>
                    </a:p>
                  </a:txBody>
                  <a:tcPr anchor="ctr">
                    <a:noFill/>
                  </a:tcPr>
                </a:tc>
                <a:tc>
                  <a:txBody>
                    <a:bodyPr/>
                    <a:lstStyle/>
                    <a:p>
                      <a:pPr algn="ctr"/>
                      <a:r>
                        <a:rPr lang="en-GB" sz="2400" noProof="0"/>
                        <a:t>Good</a:t>
                      </a:r>
                    </a:p>
                  </a:txBody>
                  <a:tcPr anchor="ctr">
                    <a:noFill/>
                  </a:tcPr>
                </a:tc>
                <a:extLst>
                  <a:ext uri="{0D108BD9-81ED-4DB2-BD59-A6C34878D82A}">
                    <a16:rowId xmlns:a16="http://schemas.microsoft.com/office/drawing/2014/main" val="1399885681"/>
                  </a:ext>
                </a:extLst>
              </a:tr>
              <a:tr h="1605081">
                <a:tc>
                  <a:txBody>
                    <a:bodyPr/>
                    <a:lstStyle/>
                    <a:p>
                      <a:r>
                        <a:rPr lang="en-GB" sz="2400" noProof="0"/>
                        <a:t>Good</a:t>
                      </a:r>
                    </a:p>
                  </a:txBody>
                  <a:tcPr anchor="ctr">
                    <a:noFill/>
                  </a:tcPr>
                </a:tc>
                <a:tc>
                  <a:txBody>
                    <a:bodyPr/>
                    <a:lstStyle/>
                    <a:p>
                      <a:pPr algn="ctr"/>
                      <a:r>
                        <a:rPr lang="en-GB" sz="2400" noProof="0"/>
                        <a:t>Driving sober and having an accident</a:t>
                      </a:r>
                    </a:p>
                  </a:txBody>
                  <a:tcPr anchor="ctr"/>
                </a:tc>
                <a:tc>
                  <a:txBody>
                    <a:bodyPr/>
                    <a:lstStyle/>
                    <a:p>
                      <a:pPr algn="ctr"/>
                      <a:r>
                        <a:rPr lang="en-GB" sz="2400" noProof="0"/>
                        <a:t>Driving sober and arriving safely</a:t>
                      </a:r>
                    </a:p>
                  </a:txBody>
                  <a:tcPr anchor="ctr"/>
                </a:tc>
                <a:extLst>
                  <a:ext uri="{0D108BD9-81ED-4DB2-BD59-A6C34878D82A}">
                    <a16:rowId xmlns:a16="http://schemas.microsoft.com/office/drawing/2014/main" val="3179898037"/>
                  </a:ext>
                </a:extLst>
              </a:tr>
              <a:tr h="1605081">
                <a:tc>
                  <a:txBody>
                    <a:bodyPr/>
                    <a:lstStyle/>
                    <a:p>
                      <a:r>
                        <a:rPr lang="en-GB" sz="2400" noProof="0"/>
                        <a:t>Bad</a:t>
                      </a:r>
                    </a:p>
                  </a:txBody>
                  <a:tcPr anchor="ctr">
                    <a:noFill/>
                  </a:tcPr>
                </a:tc>
                <a:tc>
                  <a:txBody>
                    <a:bodyPr/>
                    <a:lstStyle/>
                    <a:p>
                      <a:pPr algn="ctr"/>
                      <a:r>
                        <a:rPr lang="en-GB" sz="2400" noProof="0"/>
                        <a:t>Driving drunk and having an accident</a:t>
                      </a:r>
                    </a:p>
                  </a:txBody>
                  <a:tcPr anchor="ctr"/>
                </a:tc>
                <a:tc>
                  <a:txBody>
                    <a:bodyPr/>
                    <a:lstStyle/>
                    <a:p>
                      <a:pPr algn="ctr"/>
                      <a:r>
                        <a:rPr lang="en-GB" sz="2400" noProof="0" dirty="0"/>
                        <a:t>Driving drunk and arriving safely</a:t>
                      </a:r>
                    </a:p>
                  </a:txBody>
                  <a:tcPr anchor="ctr"/>
                </a:tc>
                <a:extLst>
                  <a:ext uri="{0D108BD9-81ED-4DB2-BD59-A6C34878D82A}">
                    <a16:rowId xmlns:a16="http://schemas.microsoft.com/office/drawing/2014/main" val="1951090849"/>
                  </a:ext>
                </a:extLst>
              </a:tr>
            </a:tbl>
          </a:graphicData>
        </a:graphic>
      </p:graphicFrame>
      <p:cxnSp>
        <p:nvCxnSpPr>
          <p:cNvPr id="12" name="Straight Arrow Connector 11">
            <a:extLst>
              <a:ext uri="{FF2B5EF4-FFF2-40B4-BE49-F238E27FC236}">
                <a16:creationId xmlns:a16="http://schemas.microsoft.com/office/drawing/2014/main" id="{4A4295FF-91F0-234E-8F0F-50E6D2D0FD80}"/>
              </a:ext>
            </a:extLst>
          </p:cNvPr>
          <p:cNvCxnSpPr/>
          <p:nvPr/>
        </p:nvCxnSpPr>
        <p:spPr>
          <a:xfrm>
            <a:off x="3657600" y="2038476"/>
            <a:ext cx="5762172" cy="0"/>
          </a:xfrm>
          <a:prstGeom prst="straightConnector1">
            <a:avLst/>
          </a:prstGeom>
          <a:ln w="44450">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0072F7-B0D6-A045-A7F1-2AA821C8E030}"/>
              </a:ext>
            </a:extLst>
          </p:cNvPr>
          <p:cNvCxnSpPr>
            <a:cxnSpLocks/>
          </p:cNvCxnSpPr>
          <p:nvPr/>
        </p:nvCxnSpPr>
        <p:spPr>
          <a:xfrm flipV="1">
            <a:off x="1705428" y="2859315"/>
            <a:ext cx="0" cy="2881088"/>
          </a:xfrm>
          <a:prstGeom prst="straightConnector1">
            <a:avLst/>
          </a:prstGeom>
          <a:ln w="44450">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62F3121-B30E-6A40-8BCB-A094134A60EF}"/>
              </a:ext>
            </a:extLst>
          </p:cNvPr>
          <p:cNvSpPr txBox="1"/>
          <p:nvPr/>
        </p:nvSpPr>
        <p:spPr>
          <a:xfrm>
            <a:off x="5054144" y="1576811"/>
            <a:ext cx="2969083" cy="461665"/>
          </a:xfrm>
          <a:prstGeom prst="rect">
            <a:avLst/>
          </a:prstGeom>
          <a:noFill/>
        </p:spPr>
        <p:txBody>
          <a:bodyPr wrap="none" rtlCol="0">
            <a:spAutoFit/>
          </a:bodyPr>
          <a:lstStyle/>
          <a:p>
            <a:r>
              <a:rPr lang="en-GB" sz="2400" b="1" dirty="0"/>
              <a:t>Quality of outcome</a:t>
            </a:r>
          </a:p>
        </p:txBody>
      </p:sp>
      <p:sp>
        <p:nvSpPr>
          <p:cNvPr id="18" name="TextBox 17">
            <a:extLst>
              <a:ext uri="{FF2B5EF4-FFF2-40B4-BE49-F238E27FC236}">
                <a16:creationId xmlns:a16="http://schemas.microsoft.com/office/drawing/2014/main" id="{D5CCABFD-5F97-C840-8642-075F8D8DAC9A}"/>
              </a:ext>
            </a:extLst>
          </p:cNvPr>
          <p:cNvSpPr txBox="1"/>
          <p:nvPr/>
        </p:nvSpPr>
        <p:spPr>
          <a:xfrm rot="16200000">
            <a:off x="-96144" y="4095390"/>
            <a:ext cx="2933816" cy="461665"/>
          </a:xfrm>
          <a:prstGeom prst="rect">
            <a:avLst/>
          </a:prstGeom>
          <a:noFill/>
        </p:spPr>
        <p:txBody>
          <a:bodyPr wrap="none" rtlCol="0">
            <a:spAutoFit/>
          </a:bodyPr>
          <a:lstStyle/>
          <a:p>
            <a:r>
              <a:rPr lang="en-GB" sz="2400" b="1" dirty="0"/>
              <a:t>Quality of decision</a:t>
            </a:r>
          </a:p>
        </p:txBody>
      </p:sp>
    </p:spTree>
    <p:extLst>
      <p:ext uri="{BB962C8B-B14F-4D97-AF65-F5344CB8AC3E}">
        <p14:creationId xmlns:p14="http://schemas.microsoft.com/office/powerpoint/2010/main" val="1813155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5E649-4BDA-3A49-8C18-D0F92025928D}"/>
              </a:ext>
            </a:extLst>
          </p:cNvPr>
          <p:cNvSpPr/>
          <p:nvPr/>
        </p:nvSpPr>
        <p:spPr>
          <a:xfrm>
            <a:off x="7317468" y="0"/>
            <a:ext cx="4874532" cy="6858000"/>
          </a:xfrm>
          <a:prstGeom prst="rect">
            <a:avLst/>
          </a:prstGeom>
          <a:solidFill>
            <a:srgbClr val="3EB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65265" y="1400874"/>
            <a:ext cx="6724918" cy="4339650"/>
          </a:xfrm>
          <a:prstGeom prst="rect">
            <a:avLst/>
          </a:prstGeom>
          <a:noFill/>
        </p:spPr>
        <p:txBody>
          <a:bodyPr wrap="square" rtlCol="0">
            <a:spAutoFit/>
          </a:bodyPr>
          <a:lstStyle/>
          <a:p>
            <a:pPr marL="514350" indent="-514350">
              <a:spcBef>
                <a:spcPts val="600"/>
              </a:spcBef>
              <a:spcAft>
                <a:spcPts val="600"/>
              </a:spcAft>
              <a:buFont typeface="+mj-lt"/>
              <a:buAutoNum type="arabicPeriod"/>
              <a:defRPr/>
            </a:pPr>
            <a:r>
              <a:rPr lang="en-GB" sz="3200" dirty="0"/>
              <a:t>A good decision is one that produces a desired outcome. </a:t>
            </a:r>
            <a:endParaRPr lang="en-GB" sz="3200" dirty="0">
              <a:cs typeface="Calibri" panose="020F0502020204030204"/>
            </a:endParaRPr>
          </a:p>
          <a:p>
            <a:pPr marL="514350" indent="-514350">
              <a:spcBef>
                <a:spcPts val="600"/>
              </a:spcBef>
              <a:spcAft>
                <a:spcPts val="600"/>
              </a:spcAft>
              <a:buFont typeface="+mj-lt"/>
              <a:buAutoNum type="arabicPeriod"/>
              <a:defRPr/>
            </a:pPr>
            <a:r>
              <a:rPr lang="en-GB" sz="3200" dirty="0"/>
              <a:t>A good decision is one that has the highest chance of getting the best outcome. </a:t>
            </a:r>
            <a:endParaRPr lang="en-GB" sz="3200" dirty="0">
              <a:cs typeface="Calibri" panose="020F0502020204030204"/>
            </a:endParaRPr>
          </a:p>
          <a:p>
            <a:pPr marL="514350" lvl="0" indent="-514350">
              <a:spcBef>
                <a:spcPts val="600"/>
              </a:spcBef>
              <a:spcAft>
                <a:spcPts val="600"/>
              </a:spcAft>
              <a:buFont typeface="+mj-lt"/>
              <a:buAutoNum type="arabicPeriod"/>
              <a:defRPr/>
            </a:pPr>
            <a:r>
              <a:rPr lang="en-GB" sz="3200" dirty="0"/>
              <a:t>A good decision is one that has the lowest chance of getting the worst outcome.</a:t>
            </a:r>
          </a:p>
        </p:txBody>
      </p:sp>
      <p:pic>
        <p:nvPicPr>
          <p:cNvPr id="9" name="Picture 8">
            <a:extLst>
              <a:ext uri="{FF2B5EF4-FFF2-40B4-BE49-F238E27FC236}">
                <a16:creationId xmlns:a16="http://schemas.microsoft.com/office/drawing/2014/main" id="{101B8937-0E04-A24A-8EC8-F2DB7DBBA927}"/>
              </a:ext>
            </a:extLst>
          </p:cNvPr>
          <p:cNvPicPr>
            <a:picLocks noChangeAspect="1"/>
          </p:cNvPicPr>
          <p:nvPr/>
        </p:nvPicPr>
        <p:blipFill rotWithShape="1">
          <a:blip r:embed="rId3">
            <a:extLst>
              <a:ext uri="{28A0092B-C50C-407E-A947-70E740481C1C}">
                <a14:useLocalDpi xmlns:a14="http://schemas.microsoft.com/office/drawing/2010/main" val="0"/>
              </a:ext>
            </a:extLst>
          </a:blip>
          <a:srcRect l="79373"/>
          <a:stretch/>
        </p:blipFill>
        <p:spPr>
          <a:xfrm>
            <a:off x="7454208" y="26701"/>
            <a:ext cx="2514788" cy="6650182"/>
          </a:xfrm>
          <a:prstGeom prst="rect">
            <a:avLst/>
          </a:prstGeom>
        </p:spPr>
      </p:pic>
      <p:sp>
        <p:nvSpPr>
          <p:cNvPr id="19" name="TextBox 18">
            <a:extLst>
              <a:ext uri="{FF2B5EF4-FFF2-40B4-BE49-F238E27FC236}">
                <a16:creationId xmlns:a16="http://schemas.microsoft.com/office/drawing/2014/main" id="{45A3A260-362E-BD4C-997C-92B812C922B8}"/>
              </a:ext>
            </a:extLst>
          </p:cNvPr>
          <p:cNvSpPr txBox="1"/>
          <p:nvPr/>
        </p:nvSpPr>
        <p:spPr>
          <a:xfrm>
            <a:off x="8045094" y="1400874"/>
            <a:ext cx="3581641" cy="1815882"/>
          </a:xfrm>
          <a:prstGeom prst="rect">
            <a:avLst/>
          </a:prstGeom>
          <a:noFill/>
        </p:spPr>
        <p:txBody>
          <a:bodyPr wrap="square" rtlCol="0">
            <a:spAutoFit/>
          </a:bodyPr>
          <a:lstStyle/>
          <a:p>
            <a:r>
              <a:rPr lang="en-GB" sz="2800" b="1">
                <a:solidFill>
                  <a:schemeClr val="bg1"/>
                </a:solidFill>
              </a:rPr>
              <a:t>Reflection</a:t>
            </a:r>
            <a:r>
              <a:rPr lang="en-GB" sz="2800">
                <a:solidFill>
                  <a:schemeClr val="bg1"/>
                </a:solidFill>
              </a:rPr>
              <a:t>:</a:t>
            </a:r>
          </a:p>
          <a:p>
            <a:r>
              <a:rPr lang="en-GB" sz="2800">
                <a:solidFill>
                  <a:schemeClr val="bg1"/>
                </a:solidFill>
              </a:rPr>
              <a:t> </a:t>
            </a:r>
          </a:p>
          <a:p>
            <a:r>
              <a:rPr lang="en-GB" sz="2800">
                <a:solidFill>
                  <a:schemeClr val="bg1"/>
                </a:solidFill>
              </a:rPr>
              <a:t>What is a good decision?</a:t>
            </a:r>
          </a:p>
        </p:txBody>
      </p:sp>
    </p:spTree>
    <p:extLst>
      <p:ext uri="{BB962C8B-B14F-4D97-AF65-F5344CB8AC3E}">
        <p14:creationId xmlns:p14="http://schemas.microsoft.com/office/powerpoint/2010/main" val="206520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C6CCE7-6CB3-3378-FAE9-44A11FABF7F9}"/>
              </a:ext>
            </a:extLst>
          </p:cNvPr>
          <p:cNvSpPr>
            <a:spLocks noGrp="1"/>
          </p:cNvSpPr>
          <p:nvPr>
            <p:ph type="body" sz="quarter" idx="10"/>
          </p:nvPr>
        </p:nvSpPr>
        <p:spPr/>
        <p:txBody>
          <a:bodyPr/>
          <a:lstStyle/>
          <a:p>
            <a:r>
              <a:rPr lang="en-GB" dirty="0"/>
              <a:t>Decision-Making Techniques &amp; Tools</a:t>
            </a:r>
          </a:p>
        </p:txBody>
      </p:sp>
    </p:spTree>
    <p:extLst>
      <p:ext uri="{BB962C8B-B14F-4D97-AF65-F5344CB8AC3E}">
        <p14:creationId xmlns:p14="http://schemas.microsoft.com/office/powerpoint/2010/main" val="2839295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6DCF9B-06CB-DA00-52EE-4008E7BFA577}"/>
              </a:ext>
            </a:extLst>
          </p:cNvPr>
          <p:cNvSpPr txBox="1">
            <a:spLocks/>
          </p:cNvSpPr>
          <p:nvPr/>
        </p:nvSpPr>
        <p:spPr>
          <a:xfrm>
            <a:off x="1213103" y="1382585"/>
            <a:ext cx="9765793" cy="5516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ystem Font Regular"/>
              <a:buChar char="–"/>
            </a:pPr>
            <a:r>
              <a:rPr lang="lt-LT" sz="2400" b="1"/>
              <a:t>Variety</a:t>
            </a:r>
            <a:r>
              <a:rPr lang="lt-LT" sz="2400"/>
              <a:t>: There are a wide range of decision-making techniques and tools available, each with their own strengths and limitations. Some are simple and intuitive, while others are more complex and require significant expertise or resources.</a:t>
            </a:r>
          </a:p>
          <a:p>
            <a:pPr>
              <a:buFont typeface="System Font Regular"/>
              <a:buChar char="–"/>
            </a:pPr>
            <a:r>
              <a:rPr lang="lt-LT" sz="2400" b="1"/>
              <a:t>Applicability</a:t>
            </a:r>
            <a:r>
              <a:rPr lang="lt-LT" sz="2400"/>
              <a:t>: The best decision-making techniques and tools will depend on the specific context of the decision, including the level of risk and uncertainty, the availability of resources and data, and the preferences and needs of the decision-makers.</a:t>
            </a:r>
          </a:p>
          <a:p>
            <a:pPr>
              <a:buFont typeface="System Font Regular"/>
              <a:buChar char="–"/>
            </a:pPr>
            <a:r>
              <a:rPr lang="lt-LT" sz="2400" b="1"/>
              <a:t>Benefits</a:t>
            </a:r>
            <a:r>
              <a:rPr lang="lt-LT" sz="2400"/>
              <a:t>: Using effective decision-making techniques and tools can help individuals and organizations to save time and resources, reduce risk, increase innovation and creativity, and improve the overall quality of decision-making outcomes.</a:t>
            </a:r>
            <a:endParaRPr lang="lt-LT" sz="2400" dirty="0"/>
          </a:p>
        </p:txBody>
      </p:sp>
    </p:spTree>
    <p:extLst>
      <p:ext uri="{BB962C8B-B14F-4D97-AF65-F5344CB8AC3E}">
        <p14:creationId xmlns:p14="http://schemas.microsoft.com/office/powerpoint/2010/main" val="20084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6BC6-7468-4F46-C845-BB013F3AA0E1}"/>
              </a:ext>
            </a:extLst>
          </p:cNvPr>
          <p:cNvSpPr>
            <a:spLocks noGrp="1"/>
          </p:cNvSpPr>
          <p:nvPr>
            <p:ph type="title"/>
          </p:nvPr>
        </p:nvSpPr>
        <p:spPr/>
        <p:txBody>
          <a:bodyPr/>
          <a:lstStyle/>
          <a:p>
            <a:r>
              <a:rPr lang="en-GB"/>
              <a:t>Qualitative techniques</a:t>
            </a:r>
          </a:p>
        </p:txBody>
      </p:sp>
      <p:sp>
        <p:nvSpPr>
          <p:cNvPr id="4" name="Text Placeholder 3">
            <a:extLst>
              <a:ext uri="{FF2B5EF4-FFF2-40B4-BE49-F238E27FC236}">
                <a16:creationId xmlns:a16="http://schemas.microsoft.com/office/drawing/2014/main" id="{21016981-B71B-0C0E-62D9-308AD76B0D89}"/>
              </a:ext>
            </a:extLst>
          </p:cNvPr>
          <p:cNvSpPr>
            <a:spLocks noGrp="1"/>
          </p:cNvSpPr>
          <p:nvPr>
            <p:ph type="body" sz="quarter" idx="10"/>
          </p:nvPr>
        </p:nvSpPr>
        <p:spPr>
          <a:xfrm>
            <a:off x="550863" y="1317812"/>
            <a:ext cx="11112500" cy="4848038"/>
          </a:xfrm>
        </p:spPr>
        <p:txBody>
          <a:bodyPr/>
          <a:lstStyle/>
          <a:p>
            <a:pPr>
              <a:spcBef>
                <a:spcPts val="600"/>
              </a:spcBef>
              <a:buFont typeface="System Font Regular"/>
              <a:buChar char="–"/>
            </a:pPr>
            <a:r>
              <a:rPr lang="en-GB" b="0">
                <a:solidFill>
                  <a:schemeClr val="tx1"/>
                </a:solidFill>
              </a:rPr>
              <a:t>Qualitative techniques are decision-making tools that are used to gather and analyze non-numerical data, such as descriptions, narratives, and opinions.</a:t>
            </a:r>
          </a:p>
          <a:p>
            <a:pPr>
              <a:spcBef>
                <a:spcPts val="600"/>
              </a:spcBef>
              <a:buFont typeface="System Font Regular"/>
              <a:buChar char="–"/>
            </a:pPr>
            <a:r>
              <a:rPr lang="en-GB" b="0">
                <a:solidFill>
                  <a:schemeClr val="tx1"/>
                </a:solidFill>
              </a:rPr>
              <a:t>Qualitative techniques are often used in decision-making when there is limited or uncertain data available, or when the decision involves subjective or complex factors that cannot be easily measured with quantitative data.</a:t>
            </a:r>
          </a:p>
          <a:p>
            <a:pPr>
              <a:spcBef>
                <a:spcPts val="600"/>
              </a:spcBef>
              <a:buFont typeface="System Font Regular"/>
              <a:buChar char="–"/>
            </a:pPr>
            <a:r>
              <a:rPr lang="en-GB" b="0">
                <a:solidFill>
                  <a:schemeClr val="tx1"/>
                </a:solidFill>
              </a:rPr>
              <a:t>Using qualitative techniques in decision-making can help decision-makers gain a deeper understanding of complex or uncertain situations, and can provide valuable insights into the attitudes, behaviors, and needs of customers, employees, or other stakeholders.</a:t>
            </a:r>
          </a:p>
        </p:txBody>
      </p:sp>
    </p:spTree>
    <p:extLst>
      <p:ext uri="{BB962C8B-B14F-4D97-AF65-F5344CB8AC3E}">
        <p14:creationId xmlns:p14="http://schemas.microsoft.com/office/powerpoint/2010/main" val="2772170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0983-DCBF-329F-2034-87A2978F9554}"/>
              </a:ext>
            </a:extLst>
          </p:cNvPr>
          <p:cNvSpPr>
            <a:spLocks noGrp="1"/>
          </p:cNvSpPr>
          <p:nvPr>
            <p:ph type="title"/>
          </p:nvPr>
        </p:nvSpPr>
        <p:spPr/>
        <p:txBody>
          <a:bodyPr/>
          <a:lstStyle/>
          <a:p>
            <a:r>
              <a:rPr lang="en-GB"/>
              <a:t>Various qualitative techniques</a:t>
            </a:r>
          </a:p>
        </p:txBody>
      </p:sp>
      <p:sp>
        <p:nvSpPr>
          <p:cNvPr id="3" name="Text Placeholder 2">
            <a:extLst>
              <a:ext uri="{FF2B5EF4-FFF2-40B4-BE49-F238E27FC236}">
                <a16:creationId xmlns:a16="http://schemas.microsoft.com/office/drawing/2014/main" id="{135A66A9-CAB5-2487-612D-D8F63077276F}"/>
              </a:ext>
            </a:extLst>
          </p:cNvPr>
          <p:cNvSpPr>
            <a:spLocks noGrp="1"/>
          </p:cNvSpPr>
          <p:nvPr>
            <p:ph type="body" sz="quarter" idx="10"/>
          </p:nvPr>
        </p:nvSpPr>
        <p:spPr/>
        <p:txBody>
          <a:bodyPr/>
          <a:lstStyle/>
          <a:p>
            <a:r>
              <a:rPr lang="en-GB" dirty="0"/>
              <a:t>The Delphi method</a:t>
            </a:r>
          </a:p>
          <a:p>
            <a:r>
              <a:rPr lang="en-GB" dirty="0"/>
              <a:t>Brainstorming</a:t>
            </a:r>
          </a:p>
          <a:p>
            <a:r>
              <a:rPr lang="en-GB" dirty="0"/>
              <a:t>The Nominal Group Technique (NGT)</a:t>
            </a:r>
          </a:p>
          <a:p>
            <a:r>
              <a:rPr lang="en-GB" dirty="0"/>
              <a:t>Iterative voting</a:t>
            </a:r>
          </a:p>
          <a:p>
            <a:r>
              <a:rPr lang="en-GB" dirty="0"/>
              <a:t>The Yes/No method </a:t>
            </a:r>
          </a:p>
        </p:txBody>
      </p:sp>
    </p:spTree>
    <p:extLst>
      <p:ext uri="{BB962C8B-B14F-4D97-AF65-F5344CB8AC3E}">
        <p14:creationId xmlns:p14="http://schemas.microsoft.com/office/powerpoint/2010/main" val="2936452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0760-628A-9725-3CC9-322B0B283B27}"/>
              </a:ext>
            </a:extLst>
          </p:cNvPr>
          <p:cNvSpPr>
            <a:spLocks noGrp="1"/>
          </p:cNvSpPr>
          <p:nvPr>
            <p:ph type="title"/>
          </p:nvPr>
        </p:nvSpPr>
        <p:spPr/>
        <p:txBody>
          <a:bodyPr/>
          <a:lstStyle/>
          <a:p>
            <a:r>
              <a:rPr lang="en-GB" dirty="0"/>
              <a:t>Application of the Delphi method</a:t>
            </a:r>
            <a:br>
              <a:rPr lang="en-GB" dirty="0"/>
            </a:br>
            <a:endParaRPr lang="en-GB" dirty="0"/>
          </a:p>
        </p:txBody>
      </p:sp>
      <p:sp>
        <p:nvSpPr>
          <p:cNvPr id="4" name="Text Placeholder 3">
            <a:extLst>
              <a:ext uri="{FF2B5EF4-FFF2-40B4-BE49-F238E27FC236}">
                <a16:creationId xmlns:a16="http://schemas.microsoft.com/office/drawing/2014/main" id="{FB4B26A9-7E42-44A3-90D1-39E6BA3F6B69}"/>
              </a:ext>
            </a:extLst>
          </p:cNvPr>
          <p:cNvSpPr>
            <a:spLocks noGrp="1"/>
          </p:cNvSpPr>
          <p:nvPr>
            <p:ph type="body" sz="quarter" idx="10"/>
          </p:nvPr>
        </p:nvSpPr>
        <p:spPr>
          <a:xfrm>
            <a:off x="550863" y="2178424"/>
            <a:ext cx="11125200" cy="4014414"/>
          </a:xfrm>
        </p:spPr>
        <p:txBody>
          <a:bodyPr/>
          <a:lstStyle/>
          <a:p>
            <a:pPr marL="514350" indent="-514350">
              <a:lnSpc>
                <a:spcPct val="100000"/>
              </a:lnSpc>
              <a:spcBef>
                <a:spcPts val="600"/>
              </a:spcBef>
              <a:buFont typeface="+mj-lt"/>
              <a:buAutoNum type="arabicPeriod"/>
            </a:pPr>
            <a:r>
              <a:rPr lang="lt-LT" sz="2400" dirty="0" err="1"/>
              <a:t>Problem</a:t>
            </a:r>
            <a:r>
              <a:rPr lang="lt-LT" sz="2400" dirty="0"/>
              <a:t> </a:t>
            </a:r>
            <a:r>
              <a:rPr lang="lt-LT" sz="2400" dirty="0" err="1"/>
              <a:t>identification</a:t>
            </a:r>
            <a:endParaRPr lang="lt-LT" sz="2400" dirty="0"/>
          </a:p>
          <a:p>
            <a:pPr marL="514350" indent="-514350">
              <a:lnSpc>
                <a:spcPct val="100000"/>
              </a:lnSpc>
              <a:spcBef>
                <a:spcPts val="600"/>
              </a:spcBef>
              <a:buFont typeface="+mj-lt"/>
              <a:buAutoNum type="arabicPeriod"/>
            </a:pPr>
            <a:r>
              <a:rPr lang="lt-LT" sz="2400" dirty="0" err="1"/>
              <a:t>Expert</a:t>
            </a:r>
            <a:r>
              <a:rPr lang="lt-LT" sz="2400" dirty="0"/>
              <a:t> </a:t>
            </a:r>
            <a:r>
              <a:rPr lang="lt-LT" sz="2400" dirty="0" err="1"/>
              <a:t>selection</a:t>
            </a:r>
            <a:endParaRPr lang="lt-LT" sz="2400" dirty="0"/>
          </a:p>
          <a:p>
            <a:pPr marL="514350" indent="-514350">
              <a:lnSpc>
                <a:spcPct val="100000"/>
              </a:lnSpc>
              <a:spcBef>
                <a:spcPts val="600"/>
              </a:spcBef>
              <a:buFont typeface="+mj-lt"/>
              <a:buAutoNum type="arabicPeriod"/>
            </a:pPr>
            <a:r>
              <a:rPr lang="lt-LT" sz="2400" dirty="0" err="1"/>
              <a:t>First-round</a:t>
            </a:r>
            <a:r>
              <a:rPr lang="lt-LT" sz="2400" dirty="0"/>
              <a:t> </a:t>
            </a:r>
            <a:r>
              <a:rPr lang="lt-LT" sz="2400" dirty="0" err="1"/>
              <a:t>survey</a:t>
            </a:r>
            <a:endParaRPr lang="lt-LT" sz="2400" dirty="0"/>
          </a:p>
          <a:p>
            <a:pPr marL="514350" indent="-514350">
              <a:lnSpc>
                <a:spcPct val="100000"/>
              </a:lnSpc>
              <a:spcBef>
                <a:spcPts val="600"/>
              </a:spcBef>
              <a:buFont typeface="+mj-lt"/>
              <a:buAutoNum type="arabicPeriod"/>
            </a:pPr>
            <a:r>
              <a:rPr lang="lt-LT" sz="2400" dirty="0" err="1"/>
              <a:t>Results</a:t>
            </a:r>
            <a:r>
              <a:rPr lang="lt-LT" sz="2400" dirty="0"/>
              <a:t> </a:t>
            </a:r>
            <a:r>
              <a:rPr lang="lt-LT" sz="2400" dirty="0" err="1"/>
              <a:t>summary</a:t>
            </a:r>
            <a:endParaRPr lang="lt-LT" sz="2400" dirty="0"/>
          </a:p>
          <a:p>
            <a:pPr marL="514350" indent="-514350">
              <a:lnSpc>
                <a:spcPct val="100000"/>
              </a:lnSpc>
              <a:spcBef>
                <a:spcPts val="600"/>
              </a:spcBef>
              <a:buFont typeface="+mj-lt"/>
              <a:buAutoNum type="arabicPeriod"/>
            </a:pPr>
            <a:r>
              <a:rPr lang="lt-LT" sz="2400" dirty="0" err="1"/>
              <a:t>Second-round</a:t>
            </a:r>
            <a:r>
              <a:rPr lang="lt-LT" sz="2400" dirty="0"/>
              <a:t> </a:t>
            </a:r>
            <a:r>
              <a:rPr lang="lt-LT" sz="2400" dirty="0" err="1"/>
              <a:t>survey</a:t>
            </a:r>
            <a:endParaRPr lang="lt-LT" sz="2400" dirty="0"/>
          </a:p>
          <a:p>
            <a:pPr marL="514350" indent="-514350">
              <a:lnSpc>
                <a:spcPct val="100000"/>
              </a:lnSpc>
              <a:spcBef>
                <a:spcPts val="600"/>
              </a:spcBef>
              <a:buFont typeface="+mj-lt"/>
              <a:buAutoNum type="arabicPeriod"/>
            </a:pPr>
            <a:r>
              <a:rPr lang="lt-LT" sz="2400" dirty="0" err="1"/>
              <a:t>Results</a:t>
            </a:r>
            <a:r>
              <a:rPr lang="lt-LT" sz="2400" dirty="0"/>
              <a:t> </a:t>
            </a:r>
            <a:r>
              <a:rPr lang="lt-LT" sz="2400" dirty="0" err="1"/>
              <a:t>summary</a:t>
            </a:r>
            <a:r>
              <a:rPr lang="lt-LT" sz="2400" dirty="0"/>
              <a:t> </a:t>
            </a:r>
            <a:r>
              <a:rPr lang="lt-LT" sz="2400" dirty="0" err="1"/>
              <a:t>and</a:t>
            </a:r>
            <a:r>
              <a:rPr lang="lt-LT" sz="2400" dirty="0"/>
              <a:t> </a:t>
            </a:r>
            <a:r>
              <a:rPr lang="lt-LT" sz="2400" dirty="0" err="1"/>
              <a:t>discussion</a:t>
            </a:r>
            <a:endParaRPr lang="lt-LT" sz="2400" dirty="0"/>
          </a:p>
          <a:p>
            <a:pPr marL="514350" indent="-514350">
              <a:lnSpc>
                <a:spcPct val="100000"/>
              </a:lnSpc>
              <a:spcBef>
                <a:spcPts val="600"/>
              </a:spcBef>
              <a:buFont typeface="+mj-lt"/>
              <a:buAutoNum type="arabicPeriod"/>
            </a:pPr>
            <a:r>
              <a:rPr lang="lt-LT" sz="2400" dirty="0" err="1"/>
              <a:t>Subsequent</a:t>
            </a:r>
            <a:r>
              <a:rPr lang="lt-LT" sz="2400" dirty="0"/>
              <a:t> </a:t>
            </a:r>
            <a:r>
              <a:rPr lang="lt-LT" sz="2400" dirty="0" err="1"/>
              <a:t>rounds</a:t>
            </a:r>
            <a:r>
              <a:rPr lang="lt-LT" sz="2400" dirty="0"/>
              <a:t> (</a:t>
            </a:r>
            <a:r>
              <a:rPr lang="lt-LT" sz="2400" dirty="0" err="1"/>
              <a:t>if</a:t>
            </a:r>
            <a:r>
              <a:rPr lang="lt-LT" sz="2400" dirty="0"/>
              <a:t> </a:t>
            </a:r>
            <a:r>
              <a:rPr lang="lt-LT" sz="2400" dirty="0" err="1"/>
              <a:t>needed</a:t>
            </a:r>
            <a:r>
              <a:rPr lang="lt-LT" sz="2400" dirty="0"/>
              <a:t>)</a:t>
            </a:r>
          </a:p>
          <a:p>
            <a:pPr marL="514350" indent="-514350">
              <a:lnSpc>
                <a:spcPct val="100000"/>
              </a:lnSpc>
              <a:spcBef>
                <a:spcPts val="600"/>
              </a:spcBef>
              <a:buFont typeface="+mj-lt"/>
              <a:buAutoNum type="arabicPeriod"/>
            </a:pPr>
            <a:r>
              <a:rPr lang="lt-LT" sz="2400" dirty="0" err="1"/>
              <a:t>Final</a:t>
            </a:r>
            <a:r>
              <a:rPr lang="lt-LT" sz="2400" dirty="0"/>
              <a:t> </a:t>
            </a:r>
            <a:r>
              <a:rPr lang="lt-LT" sz="2400" dirty="0" err="1"/>
              <a:t>report</a:t>
            </a:r>
            <a:endParaRPr lang="lt-LT" sz="2400" dirty="0"/>
          </a:p>
        </p:txBody>
      </p:sp>
      <p:pic>
        <p:nvPicPr>
          <p:cNvPr id="1026" name="Picture 2" descr="Delphi Method - APEC-CTF">
            <a:extLst>
              <a:ext uri="{FF2B5EF4-FFF2-40B4-BE49-F238E27FC236}">
                <a16:creationId xmlns:a16="http://schemas.microsoft.com/office/drawing/2014/main" id="{F003551C-D400-42D5-4114-33DFE798A3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75" r="13752"/>
          <a:stretch/>
        </p:blipFill>
        <p:spPr bwMode="auto">
          <a:xfrm>
            <a:off x="6524943" y="1416050"/>
            <a:ext cx="5151120"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2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65265" y="1467604"/>
            <a:ext cx="6724918" cy="707886"/>
          </a:xfrm>
          <a:prstGeom prst="rect">
            <a:avLst/>
          </a:prstGeom>
          <a:noFill/>
        </p:spPr>
        <p:txBody>
          <a:bodyPr wrap="square" rtlCol="0">
            <a:spAutoFit/>
          </a:bodyPr>
          <a:lstStyle/>
          <a:p>
            <a:r>
              <a:rPr lang="en-GB" sz="2000" dirty="0"/>
              <a:t>A </a:t>
            </a:r>
            <a:r>
              <a:rPr lang="en-GB" sz="2000" b="1" dirty="0"/>
              <a:t>decision</a:t>
            </a:r>
            <a:r>
              <a:rPr lang="en-GB" sz="2000" dirty="0"/>
              <a:t> is a </a:t>
            </a:r>
            <a:r>
              <a:rPr lang="en-GB" sz="2000" i="1" dirty="0"/>
              <a:t>choice</a:t>
            </a:r>
            <a:r>
              <a:rPr lang="en-GB" sz="2000" dirty="0"/>
              <a:t> made between two or more available alternatives. </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1026" name="Picture 2" descr="The Choice is Yours">
            <a:extLst>
              <a:ext uri="{FF2B5EF4-FFF2-40B4-BE49-F238E27FC236}">
                <a16:creationId xmlns:a16="http://schemas.microsoft.com/office/drawing/2014/main" id="{FC44CFB3-D5DD-A140-8AD7-3FFDB8452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5" y="2456436"/>
            <a:ext cx="8803128" cy="4401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723F20-43DF-674B-8F62-2D675B168D90}"/>
              </a:ext>
            </a:extLst>
          </p:cNvPr>
          <p:cNvSpPr txBox="1"/>
          <p:nvPr/>
        </p:nvSpPr>
        <p:spPr>
          <a:xfrm>
            <a:off x="9363919" y="370390"/>
            <a:ext cx="2546430" cy="6001643"/>
          </a:xfrm>
          <a:prstGeom prst="rect">
            <a:avLst/>
          </a:prstGeom>
          <a:noFill/>
        </p:spPr>
        <p:txBody>
          <a:bodyPr wrap="square" rtlCol="0">
            <a:spAutoFit/>
          </a:bodyPr>
          <a:lstStyle/>
          <a:p>
            <a:pPr marL="285750" lvl="0" indent="-285750">
              <a:buFont typeface="Arial" panose="020B0604020202020204" pitchFamily="34" charset="0"/>
              <a:buChar char="•"/>
              <a:defRPr/>
            </a:pPr>
            <a:r>
              <a:rPr lang="en-GB" sz="2400" dirty="0"/>
              <a:t>There is always an alternative! </a:t>
            </a:r>
            <a:br>
              <a:rPr lang="en-GB" sz="2400" dirty="0"/>
            </a:br>
            <a:r>
              <a:rPr lang="en-GB" sz="2400" dirty="0"/>
              <a:t>(YES vs NO)</a:t>
            </a:r>
          </a:p>
          <a:p>
            <a:pPr marL="285750" lvl="0" indent="-285750">
              <a:buFont typeface="Arial" panose="020B0604020202020204" pitchFamily="34" charset="0"/>
              <a:buChar char="•"/>
              <a:defRPr/>
            </a:pPr>
            <a:endParaRPr lang="en-GB" sz="2400" dirty="0"/>
          </a:p>
          <a:p>
            <a:pPr marL="285750" lvl="0" indent="-285750">
              <a:buFont typeface="Arial" panose="020B0604020202020204" pitchFamily="34" charset="0"/>
              <a:buChar char="•"/>
              <a:defRPr/>
            </a:pPr>
            <a:r>
              <a:rPr lang="en-GB" sz="2400" dirty="0"/>
              <a:t>A decision involves </a:t>
            </a:r>
            <a:r>
              <a:rPr lang="en-GB" sz="2400" b="1" dirty="0"/>
              <a:t>an irrevocable allocation of resources</a:t>
            </a:r>
            <a:r>
              <a:rPr lang="en-GB" sz="2400" dirty="0"/>
              <a:t>. </a:t>
            </a:r>
          </a:p>
          <a:p>
            <a:pPr lvl="0">
              <a:defRPr/>
            </a:pPr>
            <a:endParaRPr lang="en-GB" sz="2400" dirty="0"/>
          </a:p>
          <a:p>
            <a:pPr marL="285750" lvl="0" indent="-285750">
              <a:buFont typeface="Arial" panose="020B0604020202020204" pitchFamily="34" charset="0"/>
              <a:buChar char="•"/>
              <a:defRPr/>
            </a:pPr>
            <a:r>
              <a:rPr lang="en-GB" sz="2400" dirty="0"/>
              <a:t>A mental commitment or intention is not a decision!</a:t>
            </a:r>
          </a:p>
          <a:p>
            <a:pPr marL="285750" indent="-285750">
              <a:buFont typeface="Arial" panose="020B0604020202020204" pitchFamily="34" charset="0"/>
              <a:buChar char="•"/>
            </a:pPr>
            <a:endParaRPr lang="en-GB" sz="2400" dirty="0"/>
          </a:p>
        </p:txBody>
      </p:sp>
      <p:sp>
        <p:nvSpPr>
          <p:cNvPr id="4" name="Title 1">
            <a:extLst>
              <a:ext uri="{FF2B5EF4-FFF2-40B4-BE49-F238E27FC236}">
                <a16:creationId xmlns:a16="http://schemas.microsoft.com/office/drawing/2014/main" id="{09ED77F5-9EE8-4F7F-7E16-21795C612AB2}"/>
              </a:ext>
            </a:extLst>
          </p:cNvPr>
          <p:cNvSpPr txBox="1">
            <a:spLocks/>
          </p:cNvSpPr>
          <p:nvPr/>
        </p:nvSpPr>
        <p:spPr>
          <a:xfrm>
            <a:off x="550863" y="296657"/>
            <a:ext cx="111252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What is a decision?</a:t>
            </a:r>
          </a:p>
        </p:txBody>
      </p:sp>
    </p:spTree>
    <p:extLst>
      <p:ext uri="{BB962C8B-B14F-4D97-AF65-F5344CB8AC3E}">
        <p14:creationId xmlns:p14="http://schemas.microsoft.com/office/powerpoint/2010/main" val="3332095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3005-D7EC-27EB-4870-8D6D56683419}"/>
              </a:ext>
            </a:extLst>
          </p:cNvPr>
          <p:cNvSpPr>
            <a:spLocks noGrp="1"/>
          </p:cNvSpPr>
          <p:nvPr>
            <p:ph type="title"/>
          </p:nvPr>
        </p:nvSpPr>
        <p:spPr/>
        <p:txBody>
          <a:bodyPr/>
          <a:lstStyle/>
          <a:p>
            <a:r>
              <a:rPr lang="en-GB" dirty="0"/>
              <a:t>Brainstorming</a:t>
            </a:r>
          </a:p>
        </p:txBody>
      </p:sp>
      <p:sp>
        <p:nvSpPr>
          <p:cNvPr id="3" name="Text Placeholder 2">
            <a:extLst>
              <a:ext uri="{FF2B5EF4-FFF2-40B4-BE49-F238E27FC236}">
                <a16:creationId xmlns:a16="http://schemas.microsoft.com/office/drawing/2014/main" id="{CFE8BC00-7293-080D-CB65-A4574A5B4BA3}"/>
              </a:ext>
            </a:extLst>
          </p:cNvPr>
          <p:cNvSpPr>
            <a:spLocks noGrp="1"/>
          </p:cNvSpPr>
          <p:nvPr>
            <p:ph type="body" sz="quarter" idx="10"/>
          </p:nvPr>
        </p:nvSpPr>
        <p:spPr>
          <a:xfrm>
            <a:off x="550864" y="1465729"/>
            <a:ext cx="4841406" cy="4727109"/>
          </a:xfrm>
        </p:spPr>
        <p:txBody>
          <a:bodyPr/>
          <a:lstStyle/>
          <a:p>
            <a:pPr marL="514350" indent="-514350">
              <a:lnSpc>
                <a:spcPct val="100000"/>
              </a:lnSpc>
              <a:spcBef>
                <a:spcPts val="600"/>
              </a:spcBef>
              <a:buFont typeface="+mj-lt"/>
              <a:buAutoNum type="arabicPeriod"/>
            </a:pPr>
            <a:r>
              <a:rPr lang="en-GB" sz="2000" dirty="0"/>
              <a:t>A group is formed and introduced to the purpose of the discussion.</a:t>
            </a:r>
          </a:p>
          <a:p>
            <a:pPr marL="514350" indent="-514350">
              <a:lnSpc>
                <a:spcPct val="100000"/>
              </a:lnSpc>
              <a:spcBef>
                <a:spcPts val="600"/>
              </a:spcBef>
              <a:buFont typeface="+mj-lt"/>
              <a:buAutoNum type="arabicPeriod"/>
            </a:pPr>
            <a:r>
              <a:rPr lang="en-GB" sz="2000" dirty="0"/>
              <a:t>Conditions are created so that each member of the group can communicate with every other member. </a:t>
            </a:r>
          </a:p>
          <a:p>
            <a:pPr marL="514350" indent="-514350">
              <a:lnSpc>
                <a:spcPct val="100000"/>
              </a:lnSpc>
              <a:spcBef>
                <a:spcPts val="600"/>
              </a:spcBef>
              <a:buFont typeface="+mj-lt"/>
              <a:buAutoNum type="arabicPeriod"/>
            </a:pPr>
            <a:r>
              <a:rPr lang="en-GB" sz="2000" dirty="0"/>
              <a:t>Each member is given sufficient time and opportunity to express their opinion. </a:t>
            </a:r>
          </a:p>
          <a:p>
            <a:pPr marL="514350" indent="-514350">
              <a:lnSpc>
                <a:spcPct val="100000"/>
              </a:lnSpc>
              <a:spcBef>
                <a:spcPts val="600"/>
              </a:spcBef>
              <a:buFont typeface="+mj-lt"/>
              <a:buAutoNum type="arabicPeriod"/>
            </a:pPr>
            <a:r>
              <a:rPr lang="en-GB" sz="2000" dirty="0"/>
              <a:t>The session moderator records the ideas presented. </a:t>
            </a:r>
          </a:p>
          <a:p>
            <a:pPr marL="514350" indent="-514350">
              <a:lnSpc>
                <a:spcPct val="100000"/>
              </a:lnSpc>
              <a:spcBef>
                <a:spcPts val="600"/>
              </a:spcBef>
              <a:buFont typeface="+mj-lt"/>
              <a:buAutoNum type="arabicPeriod"/>
            </a:pPr>
            <a:r>
              <a:rPr lang="en-GB" sz="2000" dirty="0"/>
              <a:t>The generated ideas or potential solutions are then evaluated, </a:t>
            </a:r>
            <a:r>
              <a:rPr lang="en-GB" sz="2000" dirty="0" err="1"/>
              <a:t>analyzed</a:t>
            </a:r>
            <a:r>
              <a:rPr lang="en-GB" sz="2000" dirty="0"/>
              <a:t>, and prioritized.</a:t>
            </a:r>
          </a:p>
        </p:txBody>
      </p:sp>
      <p:pic>
        <p:nvPicPr>
          <p:cNvPr id="2050" name="Picture 2" descr="The Importance of Brainstorming During Development - Latest Quality">
            <a:extLst>
              <a:ext uri="{FF2B5EF4-FFF2-40B4-BE49-F238E27FC236}">
                <a16:creationId xmlns:a16="http://schemas.microsoft.com/office/drawing/2014/main" id="{2EF8B19E-E760-C215-CF92-555714DEA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271" y="1465729"/>
            <a:ext cx="6799729" cy="382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98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013-4567-9E38-08EC-8C893E4EEE54}"/>
              </a:ext>
            </a:extLst>
          </p:cNvPr>
          <p:cNvSpPr>
            <a:spLocks noGrp="1"/>
          </p:cNvSpPr>
          <p:nvPr>
            <p:ph type="title"/>
          </p:nvPr>
        </p:nvSpPr>
        <p:spPr/>
        <p:txBody>
          <a:bodyPr/>
          <a:lstStyle/>
          <a:p>
            <a:r>
              <a:rPr lang="en-GB"/>
              <a:t>Nominal Group Technique (NGT</a:t>
            </a:r>
          </a:p>
        </p:txBody>
      </p:sp>
      <p:sp>
        <p:nvSpPr>
          <p:cNvPr id="3" name="Text Placeholder 2">
            <a:extLst>
              <a:ext uri="{FF2B5EF4-FFF2-40B4-BE49-F238E27FC236}">
                <a16:creationId xmlns:a16="http://schemas.microsoft.com/office/drawing/2014/main" id="{69904FE6-7D34-B089-157E-58EE44FA1955}"/>
              </a:ext>
            </a:extLst>
          </p:cNvPr>
          <p:cNvSpPr>
            <a:spLocks noGrp="1"/>
          </p:cNvSpPr>
          <p:nvPr>
            <p:ph type="body" sz="quarter" idx="10"/>
          </p:nvPr>
        </p:nvSpPr>
        <p:spPr>
          <a:xfrm>
            <a:off x="550863" y="1261872"/>
            <a:ext cx="11125200" cy="4930966"/>
          </a:xfrm>
        </p:spPr>
        <p:txBody>
          <a:bodyPr numCol="2"/>
          <a:lstStyle/>
          <a:p>
            <a:pPr>
              <a:lnSpc>
                <a:spcPct val="100000"/>
              </a:lnSpc>
              <a:spcBef>
                <a:spcPts val="600"/>
              </a:spcBef>
            </a:pPr>
            <a:r>
              <a:rPr lang="en-GB" sz="1800"/>
              <a:t>Definition: The Nominal Group Technique (NGT) is a structured process for generating and prioritizing ideas or solutions in a group setting.</a:t>
            </a:r>
          </a:p>
          <a:p>
            <a:pPr>
              <a:lnSpc>
                <a:spcPct val="100000"/>
              </a:lnSpc>
              <a:spcBef>
                <a:spcPts val="600"/>
              </a:spcBef>
            </a:pPr>
            <a:r>
              <a:rPr lang="en-GB" sz="1800"/>
              <a:t>Purpose: NGT is typically used when a group needs to make a decision or solve a problem, and when it is important to hear from all group members to ensure a diverse range of perspectives and ideas.</a:t>
            </a:r>
          </a:p>
          <a:p>
            <a:pPr>
              <a:lnSpc>
                <a:spcPct val="100000"/>
              </a:lnSpc>
              <a:spcBef>
                <a:spcPts val="600"/>
              </a:spcBef>
            </a:pPr>
            <a:r>
              <a:rPr lang="en-GB" sz="1800"/>
              <a:t>Process: The NGT process typically involves several rounds of idea generation, with each round involving a specific set of activities, including idea generation, clarification, and prioritization.</a:t>
            </a:r>
          </a:p>
          <a:p>
            <a:pPr>
              <a:lnSpc>
                <a:spcPct val="100000"/>
              </a:lnSpc>
              <a:spcBef>
                <a:spcPts val="600"/>
              </a:spcBef>
            </a:pPr>
            <a:r>
              <a:rPr lang="en-GB" sz="1800"/>
              <a:t>Idea generation: In the first round, each member of the group generates a set of ideas or solutions to the problem or decision being considered. These ideas are shared with the group without discussion or evaluation.</a:t>
            </a:r>
          </a:p>
          <a:p>
            <a:pPr>
              <a:lnSpc>
                <a:spcPct val="100000"/>
              </a:lnSpc>
              <a:spcBef>
                <a:spcPts val="600"/>
              </a:spcBef>
            </a:pPr>
            <a:r>
              <a:rPr lang="en-GB" sz="1800"/>
              <a:t>Clarification: In the second round, each idea is clarified and discussed to ensure that all group members understand the idea and its implications.</a:t>
            </a:r>
          </a:p>
          <a:p>
            <a:pPr>
              <a:lnSpc>
                <a:spcPct val="100000"/>
              </a:lnSpc>
              <a:spcBef>
                <a:spcPts val="600"/>
              </a:spcBef>
            </a:pPr>
            <a:r>
              <a:rPr lang="en-GB" sz="1800"/>
              <a:t>Prioritization: In the final round, the group works together to prioritize the ideas based on their relative importance and feasibility. This can be done through a voting process or other methods.</a:t>
            </a:r>
          </a:p>
          <a:p>
            <a:pPr>
              <a:lnSpc>
                <a:spcPct val="100000"/>
              </a:lnSpc>
              <a:spcBef>
                <a:spcPts val="600"/>
              </a:spcBef>
            </a:pPr>
            <a:r>
              <a:rPr lang="en-GB" sz="1800"/>
              <a:t>Benefits: NGT can help to ensure that all group members have a voice and are able to contribute their ideas and perspectives. It can also help to generate a wide range of ideas and perspectives, and can lead to better decision-making outcomes.</a:t>
            </a:r>
          </a:p>
          <a:p>
            <a:pPr>
              <a:lnSpc>
                <a:spcPct val="100000"/>
              </a:lnSpc>
              <a:spcBef>
                <a:spcPts val="600"/>
              </a:spcBef>
            </a:pPr>
            <a:r>
              <a:rPr lang="en-GB" sz="1800"/>
              <a:t>Limitations: NGT can be time-consuming, and may not work well for groups with strong personalities or when there are power differentials within the group.</a:t>
            </a:r>
          </a:p>
        </p:txBody>
      </p:sp>
    </p:spTree>
    <p:extLst>
      <p:ext uri="{BB962C8B-B14F-4D97-AF65-F5344CB8AC3E}">
        <p14:creationId xmlns:p14="http://schemas.microsoft.com/office/powerpoint/2010/main" val="1896660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8AB8B-B6B6-D8B8-204E-1D330BF3611E}"/>
              </a:ext>
            </a:extLst>
          </p:cNvPr>
          <p:cNvSpPr>
            <a:spLocks noGrp="1"/>
          </p:cNvSpPr>
          <p:nvPr>
            <p:ph type="title"/>
          </p:nvPr>
        </p:nvSpPr>
        <p:spPr>
          <a:xfrm>
            <a:off x="550863" y="296657"/>
            <a:ext cx="5419631" cy="1325563"/>
          </a:xfrm>
        </p:spPr>
        <p:txBody>
          <a:bodyPr/>
          <a:lstStyle/>
          <a:p>
            <a:r>
              <a:rPr lang="en-GB" dirty="0"/>
              <a:t>Rules of iterative voting</a:t>
            </a:r>
          </a:p>
        </p:txBody>
      </p:sp>
      <p:sp>
        <p:nvSpPr>
          <p:cNvPr id="3" name="Text Placeholder 2">
            <a:extLst>
              <a:ext uri="{FF2B5EF4-FFF2-40B4-BE49-F238E27FC236}">
                <a16:creationId xmlns:a16="http://schemas.microsoft.com/office/drawing/2014/main" id="{C8062461-4699-80E0-FD38-4B9CD822E141}"/>
              </a:ext>
            </a:extLst>
          </p:cNvPr>
          <p:cNvSpPr>
            <a:spLocks noGrp="1"/>
          </p:cNvSpPr>
          <p:nvPr>
            <p:ph type="body" sz="quarter" idx="10"/>
          </p:nvPr>
        </p:nvSpPr>
        <p:spPr>
          <a:xfrm>
            <a:off x="550863" y="2279650"/>
            <a:ext cx="5419631" cy="3913188"/>
          </a:xfrm>
        </p:spPr>
        <p:txBody>
          <a:bodyPr/>
          <a:lstStyle/>
          <a:p>
            <a:pPr>
              <a:lnSpc>
                <a:spcPct val="100000"/>
              </a:lnSpc>
              <a:spcBef>
                <a:spcPts val="600"/>
              </a:spcBef>
            </a:pPr>
            <a:r>
              <a:rPr lang="en-GB" sz="2400" dirty="0"/>
              <a:t>Ideas are counted</a:t>
            </a:r>
          </a:p>
          <a:p>
            <a:pPr>
              <a:lnSpc>
                <a:spcPct val="100000"/>
              </a:lnSpc>
              <a:spcBef>
                <a:spcPts val="600"/>
              </a:spcBef>
            </a:pPr>
            <a:r>
              <a:rPr lang="en-GB" sz="2400" dirty="0"/>
              <a:t>Dividing by 2 and adding 1 is the number of votes each member receives</a:t>
            </a:r>
          </a:p>
          <a:p>
            <a:pPr>
              <a:lnSpc>
                <a:spcPct val="100000"/>
              </a:lnSpc>
              <a:spcBef>
                <a:spcPts val="600"/>
              </a:spcBef>
            </a:pPr>
            <a:r>
              <a:rPr lang="en-GB" sz="2400" dirty="0"/>
              <a:t>Each member votes by placing a sticker on the idea</a:t>
            </a:r>
          </a:p>
          <a:p>
            <a:pPr>
              <a:lnSpc>
                <a:spcPct val="100000"/>
              </a:lnSpc>
              <a:spcBef>
                <a:spcPts val="600"/>
              </a:spcBef>
            </a:pPr>
            <a:r>
              <a:rPr lang="en-GB" sz="2400" dirty="0"/>
              <a:t>The process is repeated until the number of ideas reaches a minimum of 3</a:t>
            </a:r>
          </a:p>
        </p:txBody>
      </p:sp>
      <p:pic>
        <p:nvPicPr>
          <p:cNvPr id="3074" name="Picture 2" descr="Two examples of “dotmocracy” in action | Download Scientific Diagram">
            <a:extLst>
              <a:ext uri="{FF2B5EF4-FFF2-40B4-BE49-F238E27FC236}">
                <a16:creationId xmlns:a16="http://schemas.microsoft.com/office/drawing/2014/main" id="{D1FD1C4F-CF1F-E83D-D141-43C7436F7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494" y="0"/>
            <a:ext cx="6221506" cy="622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42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2607-0A9C-15FF-3A7F-2C6005F082F8}"/>
              </a:ext>
            </a:extLst>
          </p:cNvPr>
          <p:cNvSpPr>
            <a:spLocks noGrp="1"/>
          </p:cNvSpPr>
          <p:nvPr>
            <p:ph type="title"/>
          </p:nvPr>
        </p:nvSpPr>
        <p:spPr/>
        <p:txBody>
          <a:bodyPr/>
          <a:lstStyle/>
          <a:p>
            <a:r>
              <a:rPr lang="en-GB" dirty="0"/>
              <a:t>Yes/No method</a:t>
            </a:r>
          </a:p>
        </p:txBody>
      </p:sp>
      <p:sp>
        <p:nvSpPr>
          <p:cNvPr id="3" name="Text Placeholder 2">
            <a:extLst>
              <a:ext uri="{FF2B5EF4-FFF2-40B4-BE49-F238E27FC236}">
                <a16:creationId xmlns:a16="http://schemas.microsoft.com/office/drawing/2014/main" id="{559B76CC-CD47-FF9E-ADEA-53B4D4E7B5B3}"/>
              </a:ext>
            </a:extLst>
          </p:cNvPr>
          <p:cNvSpPr>
            <a:spLocks noGrp="1"/>
          </p:cNvSpPr>
          <p:nvPr>
            <p:ph type="body" sz="quarter" idx="10"/>
          </p:nvPr>
        </p:nvSpPr>
        <p:spPr>
          <a:xfrm>
            <a:off x="515937" y="1301718"/>
            <a:ext cx="7451726" cy="5304663"/>
          </a:xfrm>
        </p:spPr>
        <p:txBody>
          <a:bodyPr numCol="1"/>
          <a:lstStyle/>
          <a:p>
            <a:pPr>
              <a:lnSpc>
                <a:spcPct val="100000"/>
              </a:lnSpc>
              <a:spcBef>
                <a:spcPts val="0"/>
              </a:spcBef>
            </a:pPr>
            <a:r>
              <a:rPr lang="en-GB" sz="2400" dirty="0"/>
              <a:t>Definition: A simple decision-making technique where a group votes "yes" or "no" on a proposal.</a:t>
            </a:r>
          </a:p>
          <a:p>
            <a:pPr>
              <a:lnSpc>
                <a:spcPct val="100000"/>
              </a:lnSpc>
              <a:spcBef>
                <a:spcPts val="0"/>
              </a:spcBef>
            </a:pPr>
            <a:r>
              <a:rPr lang="en-GB" sz="2400" dirty="0"/>
              <a:t>Purpose: Efficiently determine the level of agreement or disagreement on a decision.</a:t>
            </a:r>
          </a:p>
          <a:p>
            <a:pPr>
              <a:lnSpc>
                <a:spcPct val="100000"/>
              </a:lnSpc>
              <a:spcBef>
                <a:spcPts val="0"/>
              </a:spcBef>
            </a:pPr>
            <a:r>
              <a:rPr lang="en-GB" sz="2400" dirty="0"/>
              <a:t>Process: Group is presented with a proposal, and each member indicates "yes" or "no".</a:t>
            </a:r>
          </a:p>
          <a:p>
            <a:pPr>
              <a:lnSpc>
                <a:spcPct val="100000"/>
              </a:lnSpc>
              <a:spcBef>
                <a:spcPts val="0"/>
              </a:spcBef>
            </a:pPr>
            <a:r>
              <a:rPr lang="en-GB" sz="2400" dirty="0"/>
              <a:t>Decision criteria: Can be used with or without specific decision criteria.</a:t>
            </a:r>
          </a:p>
          <a:p>
            <a:pPr>
              <a:lnSpc>
                <a:spcPct val="100000"/>
              </a:lnSpc>
              <a:spcBef>
                <a:spcPts val="0"/>
              </a:spcBef>
            </a:pPr>
            <a:r>
              <a:rPr lang="en-GB" sz="2400" dirty="0"/>
              <a:t>Majority rule: Decision made based on majority rule.</a:t>
            </a:r>
          </a:p>
          <a:p>
            <a:pPr>
              <a:lnSpc>
                <a:spcPct val="100000"/>
              </a:lnSpc>
              <a:spcBef>
                <a:spcPts val="0"/>
              </a:spcBef>
            </a:pPr>
            <a:r>
              <a:rPr lang="en-GB" sz="2400" dirty="0"/>
              <a:t>Benefits: Quick and simple way to streamline decision-making process.</a:t>
            </a:r>
          </a:p>
          <a:p>
            <a:pPr>
              <a:lnSpc>
                <a:spcPct val="100000"/>
              </a:lnSpc>
              <a:spcBef>
                <a:spcPts val="0"/>
              </a:spcBef>
            </a:pPr>
            <a:r>
              <a:rPr lang="en-GB" sz="2400" dirty="0"/>
              <a:t>Limitations: Subject to bias or influence from dominant members, may not generate innovative solutions.</a:t>
            </a:r>
            <a:endParaRPr lang="en-GB" sz="2000" dirty="0"/>
          </a:p>
        </p:txBody>
      </p:sp>
      <p:pic>
        <p:nvPicPr>
          <p:cNvPr id="4098" name="Picture 2" descr="What is Group Decision Making? Definition, Techniques, Advantages and  Disadvantages - The Investors Book">
            <a:extLst>
              <a:ext uri="{FF2B5EF4-FFF2-40B4-BE49-F238E27FC236}">
                <a16:creationId xmlns:a16="http://schemas.microsoft.com/office/drawing/2014/main" id="{C9815BF0-269E-C47A-F596-776526DC5D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99"/>
          <a:stretch/>
        </p:blipFill>
        <p:spPr bwMode="auto">
          <a:xfrm>
            <a:off x="8002590" y="628021"/>
            <a:ext cx="3708400" cy="370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908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6BC6-7468-4F46-C845-BB013F3AA0E1}"/>
              </a:ext>
            </a:extLst>
          </p:cNvPr>
          <p:cNvSpPr>
            <a:spLocks noGrp="1"/>
          </p:cNvSpPr>
          <p:nvPr>
            <p:ph type="title"/>
          </p:nvPr>
        </p:nvSpPr>
        <p:spPr/>
        <p:txBody>
          <a:bodyPr/>
          <a:lstStyle/>
          <a:p>
            <a:r>
              <a:rPr lang="en-GB"/>
              <a:t>Quantitive techniques</a:t>
            </a:r>
          </a:p>
        </p:txBody>
      </p:sp>
      <p:sp>
        <p:nvSpPr>
          <p:cNvPr id="4" name="Text Placeholder 3">
            <a:extLst>
              <a:ext uri="{FF2B5EF4-FFF2-40B4-BE49-F238E27FC236}">
                <a16:creationId xmlns:a16="http://schemas.microsoft.com/office/drawing/2014/main" id="{21016981-B71B-0C0E-62D9-308AD76B0D89}"/>
              </a:ext>
            </a:extLst>
          </p:cNvPr>
          <p:cNvSpPr>
            <a:spLocks noGrp="1"/>
          </p:cNvSpPr>
          <p:nvPr>
            <p:ph type="body" sz="quarter" idx="10"/>
          </p:nvPr>
        </p:nvSpPr>
        <p:spPr>
          <a:xfrm>
            <a:off x="550863" y="1665289"/>
            <a:ext cx="11112500" cy="4500562"/>
          </a:xfrm>
        </p:spPr>
        <p:txBody>
          <a:bodyPr/>
          <a:lstStyle/>
          <a:p>
            <a:pPr>
              <a:buFont typeface="System Font Regular"/>
              <a:buChar char="–"/>
            </a:pPr>
            <a:r>
              <a:rPr lang="en-GB" b="0">
                <a:solidFill>
                  <a:schemeClr val="tx1"/>
                </a:solidFill>
              </a:rPr>
              <a:t>Quantitative techniques are decision-making tools that rely on numerical data and mathematical models to analyze, interpret, and make decisions.</a:t>
            </a:r>
          </a:p>
          <a:p>
            <a:pPr>
              <a:buFont typeface="System Font Regular"/>
              <a:buChar char="–"/>
            </a:pPr>
            <a:r>
              <a:rPr lang="en-GB" b="0">
                <a:solidFill>
                  <a:schemeClr val="tx1"/>
                </a:solidFill>
              </a:rPr>
              <a:t>Quantitative techniques can be used to analyze complex data sets, forecast future trends, and optimize decision-making outcomes.</a:t>
            </a:r>
          </a:p>
          <a:p>
            <a:pPr>
              <a:buFont typeface="System Font Regular"/>
              <a:buChar char="–"/>
            </a:pPr>
            <a:r>
              <a:rPr lang="en-GB" b="0">
                <a:solidFill>
                  <a:schemeClr val="tx1"/>
                </a:solidFill>
              </a:rPr>
              <a:t>Quantitative techniques can help to improve the accuracy and reliability of decision-making outcomes, and can be used to test and evaluate different scenarios or options.</a:t>
            </a:r>
          </a:p>
          <a:p>
            <a:pPr>
              <a:buFont typeface="System Font Regular"/>
              <a:buChar char="–"/>
            </a:pPr>
            <a:r>
              <a:rPr lang="en-GB" b="0">
                <a:solidFill>
                  <a:schemeClr val="tx1"/>
                </a:solidFill>
              </a:rPr>
              <a:t>Quantitative techniques can be complex and time-consuming to implement, and may require specialized skills or expertise to use effectively.</a:t>
            </a:r>
          </a:p>
        </p:txBody>
      </p:sp>
    </p:spTree>
    <p:extLst>
      <p:ext uri="{BB962C8B-B14F-4D97-AF65-F5344CB8AC3E}">
        <p14:creationId xmlns:p14="http://schemas.microsoft.com/office/powerpoint/2010/main" val="3549760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52CC5-F8E1-864F-86B3-2287654AD776}"/>
              </a:ext>
            </a:extLst>
          </p:cNvPr>
          <p:cNvSpPr>
            <a:spLocks noGrp="1"/>
          </p:cNvSpPr>
          <p:nvPr>
            <p:ph type="title"/>
          </p:nvPr>
        </p:nvSpPr>
        <p:spPr/>
        <p:txBody>
          <a:bodyPr/>
          <a:lstStyle/>
          <a:p>
            <a:r>
              <a:rPr lang="en-GB" dirty="0"/>
              <a:t>Examples of quantitative techniques</a:t>
            </a:r>
          </a:p>
        </p:txBody>
      </p:sp>
      <p:sp>
        <p:nvSpPr>
          <p:cNvPr id="3" name="Text Placeholder 2">
            <a:extLst>
              <a:ext uri="{FF2B5EF4-FFF2-40B4-BE49-F238E27FC236}">
                <a16:creationId xmlns:a16="http://schemas.microsoft.com/office/drawing/2014/main" id="{700D7C51-0CD0-7DA4-1EB6-399105600C77}"/>
              </a:ext>
            </a:extLst>
          </p:cNvPr>
          <p:cNvSpPr>
            <a:spLocks noGrp="1"/>
          </p:cNvSpPr>
          <p:nvPr>
            <p:ph type="body" sz="quarter" idx="10"/>
          </p:nvPr>
        </p:nvSpPr>
        <p:spPr>
          <a:xfrm>
            <a:off x="550863" y="1476103"/>
            <a:ext cx="11125200" cy="4716735"/>
          </a:xfrm>
        </p:spPr>
        <p:txBody>
          <a:bodyPr numCol="2"/>
          <a:lstStyle/>
          <a:p>
            <a:r>
              <a:rPr lang="lt-LT" sz="1600" dirty="0" err="1"/>
              <a:t>Linear</a:t>
            </a:r>
            <a:r>
              <a:rPr lang="lt-LT" sz="1600" dirty="0"/>
              <a:t> </a:t>
            </a:r>
            <a:r>
              <a:rPr lang="lt-LT" sz="1600" dirty="0" err="1"/>
              <a:t>programming</a:t>
            </a:r>
            <a:endParaRPr lang="lt-LT" sz="1600" dirty="0"/>
          </a:p>
          <a:p>
            <a:r>
              <a:rPr lang="lt-LT" sz="1600" dirty="0" err="1"/>
              <a:t>Monte</a:t>
            </a:r>
            <a:r>
              <a:rPr lang="lt-LT" sz="1600" dirty="0"/>
              <a:t> </a:t>
            </a:r>
            <a:r>
              <a:rPr lang="lt-LT" sz="1600" dirty="0" err="1"/>
              <a:t>Carlo</a:t>
            </a:r>
            <a:r>
              <a:rPr lang="lt-LT" sz="1600" dirty="0"/>
              <a:t> </a:t>
            </a:r>
            <a:r>
              <a:rPr lang="lt-LT" sz="1600" dirty="0" err="1"/>
              <a:t>simulation</a:t>
            </a:r>
            <a:endParaRPr lang="lt-LT" sz="1600" dirty="0"/>
          </a:p>
          <a:p>
            <a:r>
              <a:rPr lang="lt-LT" sz="1600" dirty="0" err="1"/>
              <a:t>Decision</a:t>
            </a:r>
            <a:r>
              <a:rPr lang="lt-LT" sz="1600" dirty="0"/>
              <a:t> </a:t>
            </a:r>
            <a:r>
              <a:rPr lang="lt-LT" sz="1600" dirty="0" err="1"/>
              <a:t>trees</a:t>
            </a:r>
            <a:endParaRPr lang="lt-LT" sz="1600" dirty="0"/>
          </a:p>
          <a:p>
            <a:r>
              <a:rPr lang="lt-LT" sz="1600" dirty="0" err="1"/>
              <a:t>Cost-benefit</a:t>
            </a:r>
            <a:r>
              <a:rPr lang="lt-LT" sz="1600" dirty="0"/>
              <a:t> </a:t>
            </a:r>
            <a:r>
              <a:rPr lang="lt-LT" sz="1600" dirty="0" err="1"/>
              <a:t>analysis</a:t>
            </a:r>
            <a:endParaRPr lang="lt-LT" sz="1600" dirty="0"/>
          </a:p>
          <a:p>
            <a:r>
              <a:rPr lang="lt-LT" sz="1600" dirty="0" err="1"/>
              <a:t>Sensitivity</a:t>
            </a:r>
            <a:r>
              <a:rPr lang="lt-LT" sz="1600" dirty="0"/>
              <a:t> </a:t>
            </a:r>
            <a:r>
              <a:rPr lang="lt-LT" sz="1600" dirty="0" err="1"/>
              <a:t>analysis</a:t>
            </a:r>
            <a:endParaRPr lang="lt-LT" sz="1600" dirty="0"/>
          </a:p>
          <a:p>
            <a:r>
              <a:rPr lang="lt-LT" sz="1600" dirty="0" err="1"/>
              <a:t>Markov</a:t>
            </a:r>
            <a:r>
              <a:rPr lang="lt-LT" sz="1600" dirty="0"/>
              <a:t> </a:t>
            </a:r>
            <a:r>
              <a:rPr lang="lt-LT" sz="1600" dirty="0" err="1"/>
              <a:t>analysis</a:t>
            </a:r>
            <a:endParaRPr lang="lt-LT" sz="1600" dirty="0"/>
          </a:p>
          <a:p>
            <a:r>
              <a:rPr lang="lt-LT" sz="1600" dirty="0" err="1"/>
              <a:t>Inventory</a:t>
            </a:r>
            <a:r>
              <a:rPr lang="lt-LT" sz="1600" dirty="0"/>
              <a:t> </a:t>
            </a:r>
            <a:r>
              <a:rPr lang="lt-LT" sz="1600" dirty="0" err="1"/>
              <a:t>management</a:t>
            </a:r>
            <a:r>
              <a:rPr lang="lt-LT" sz="1600" dirty="0"/>
              <a:t> </a:t>
            </a:r>
            <a:r>
              <a:rPr lang="lt-LT" sz="1600" dirty="0" err="1"/>
              <a:t>models</a:t>
            </a:r>
            <a:endParaRPr lang="lt-LT" sz="1600" dirty="0"/>
          </a:p>
          <a:p>
            <a:r>
              <a:rPr lang="lt-LT" sz="1600" dirty="0"/>
              <a:t>Time </a:t>
            </a:r>
            <a:r>
              <a:rPr lang="lt-LT" sz="1600" dirty="0" err="1"/>
              <a:t>series</a:t>
            </a:r>
            <a:r>
              <a:rPr lang="lt-LT" sz="1600" dirty="0"/>
              <a:t> </a:t>
            </a:r>
            <a:r>
              <a:rPr lang="lt-LT" sz="1600" dirty="0" err="1"/>
              <a:t>analysis</a:t>
            </a:r>
            <a:endParaRPr lang="lt-LT" sz="1600" dirty="0"/>
          </a:p>
          <a:p>
            <a:r>
              <a:rPr lang="lt-LT" sz="1600" dirty="0" err="1"/>
              <a:t>Regression</a:t>
            </a:r>
            <a:r>
              <a:rPr lang="lt-LT" sz="1600" dirty="0"/>
              <a:t> </a:t>
            </a:r>
            <a:r>
              <a:rPr lang="lt-LT" sz="1600" dirty="0" err="1"/>
              <a:t>analysis</a:t>
            </a:r>
            <a:endParaRPr lang="lt-LT" sz="1600" dirty="0"/>
          </a:p>
          <a:p>
            <a:r>
              <a:rPr lang="lt-LT" sz="1600" dirty="0" err="1"/>
              <a:t>Control</a:t>
            </a:r>
            <a:r>
              <a:rPr lang="lt-LT" sz="1600" dirty="0"/>
              <a:t> </a:t>
            </a:r>
            <a:r>
              <a:rPr lang="lt-LT" sz="1600" dirty="0" err="1"/>
              <a:t>charts</a:t>
            </a:r>
            <a:endParaRPr lang="lt-LT" sz="1600" dirty="0"/>
          </a:p>
          <a:p>
            <a:r>
              <a:rPr lang="lt-LT" sz="1600" dirty="0" err="1"/>
              <a:t>Break-even</a:t>
            </a:r>
            <a:r>
              <a:rPr lang="lt-LT" sz="1600" dirty="0"/>
              <a:t> </a:t>
            </a:r>
            <a:r>
              <a:rPr lang="lt-LT" sz="1600" dirty="0" err="1"/>
              <a:t>analysis</a:t>
            </a:r>
            <a:endParaRPr lang="lt-LT" sz="1600" dirty="0"/>
          </a:p>
          <a:p>
            <a:r>
              <a:rPr lang="lt-LT" sz="1600" dirty="0" err="1"/>
              <a:t>Queueing</a:t>
            </a:r>
            <a:r>
              <a:rPr lang="lt-LT" sz="1600" dirty="0"/>
              <a:t> </a:t>
            </a:r>
            <a:r>
              <a:rPr lang="lt-LT" sz="1600" dirty="0" err="1"/>
              <a:t>theory</a:t>
            </a:r>
            <a:endParaRPr lang="lt-LT" sz="1600" dirty="0"/>
          </a:p>
          <a:p>
            <a:r>
              <a:rPr lang="lt-LT" sz="1600" dirty="0" err="1"/>
              <a:t>Game</a:t>
            </a:r>
            <a:r>
              <a:rPr lang="lt-LT" sz="1600" dirty="0"/>
              <a:t> </a:t>
            </a:r>
            <a:r>
              <a:rPr lang="lt-LT" sz="1600" dirty="0" err="1"/>
              <a:t>theory</a:t>
            </a:r>
            <a:endParaRPr lang="lt-LT" sz="1600" dirty="0"/>
          </a:p>
          <a:p>
            <a:r>
              <a:rPr lang="lt-LT" sz="1600" dirty="0" err="1"/>
              <a:t>Forecasting</a:t>
            </a:r>
            <a:r>
              <a:rPr lang="lt-LT" sz="1600" dirty="0"/>
              <a:t> </a:t>
            </a:r>
            <a:r>
              <a:rPr lang="lt-LT" sz="1600" dirty="0" err="1"/>
              <a:t>models</a:t>
            </a:r>
            <a:endParaRPr lang="lt-LT" sz="1600" dirty="0"/>
          </a:p>
          <a:p>
            <a:r>
              <a:rPr lang="lt-LT" sz="1600" dirty="0" err="1"/>
              <a:t>Capital</a:t>
            </a:r>
            <a:r>
              <a:rPr lang="lt-LT" sz="1600" dirty="0"/>
              <a:t> </a:t>
            </a:r>
            <a:r>
              <a:rPr lang="lt-LT" sz="1600" dirty="0" err="1"/>
              <a:t>budgeting</a:t>
            </a:r>
            <a:r>
              <a:rPr lang="lt-LT" sz="1600" dirty="0"/>
              <a:t> </a:t>
            </a:r>
            <a:r>
              <a:rPr lang="lt-LT" sz="1600" dirty="0" err="1"/>
              <a:t>analysis</a:t>
            </a:r>
            <a:endParaRPr lang="lt-LT" sz="1600" dirty="0"/>
          </a:p>
          <a:p>
            <a:r>
              <a:rPr lang="lt-LT" sz="1600" dirty="0" err="1"/>
              <a:t>Statistical</a:t>
            </a:r>
            <a:r>
              <a:rPr lang="lt-LT" sz="1600" dirty="0"/>
              <a:t> </a:t>
            </a:r>
            <a:r>
              <a:rPr lang="lt-LT" sz="1600" dirty="0" err="1"/>
              <a:t>process</a:t>
            </a:r>
            <a:r>
              <a:rPr lang="lt-LT" sz="1600" dirty="0"/>
              <a:t> </a:t>
            </a:r>
            <a:r>
              <a:rPr lang="lt-LT" sz="1600" dirty="0" err="1"/>
              <a:t>control</a:t>
            </a:r>
            <a:endParaRPr lang="lt-LT" sz="1600" dirty="0"/>
          </a:p>
          <a:p>
            <a:r>
              <a:rPr lang="lt-LT" sz="1600" dirty="0"/>
              <a:t>Network </a:t>
            </a:r>
            <a:r>
              <a:rPr lang="lt-LT" sz="1600" dirty="0" err="1"/>
              <a:t>analysis</a:t>
            </a:r>
            <a:endParaRPr lang="lt-LT" sz="1600" dirty="0"/>
          </a:p>
          <a:p>
            <a:r>
              <a:rPr lang="lt-LT" sz="1600" dirty="0" err="1"/>
              <a:t>Multivariate</a:t>
            </a:r>
            <a:r>
              <a:rPr lang="lt-LT" sz="1600" dirty="0"/>
              <a:t> </a:t>
            </a:r>
            <a:r>
              <a:rPr lang="lt-LT" sz="1600" dirty="0" err="1"/>
              <a:t>analysis</a:t>
            </a:r>
            <a:endParaRPr lang="lt-LT" sz="1600" dirty="0"/>
          </a:p>
          <a:p>
            <a:r>
              <a:rPr lang="lt-LT" sz="1600" dirty="0" err="1"/>
              <a:t>Nonlinear</a:t>
            </a:r>
            <a:r>
              <a:rPr lang="lt-LT" sz="1600" dirty="0"/>
              <a:t> </a:t>
            </a:r>
            <a:r>
              <a:rPr lang="lt-LT" sz="1600" dirty="0" err="1"/>
              <a:t>optimization</a:t>
            </a:r>
            <a:endParaRPr lang="lt-LT" sz="1600" dirty="0"/>
          </a:p>
          <a:p>
            <a:r>
              <a:rPr lang="lt-LT" sz="1600" dirty="0" err="1"/>
              <a:t>Expert</a:t>
            </a:r>
            <a:r>
              <a:rPr lang="lt-LT" sz="1600" dirty="0"/>
              <a:t> </a:t>
            </a:r>
            <a:r>
              <a:rPr lang="lt-LT" sz="1600" dirty="0" err="1"/>
              <a:t>systems</a:t>
            </a:r>
            <a:endParaRPr lang="lt-LT" sz="1600" dirty="0"/>
          </a:p>
          <a:p>
            <a:r>
              <a:rPr lang="lt-LT" sz="1600" dirty="0" err="1"/>
              <a:t>Artificial</a:t>
            </a:r>
            <a:r>
              <a:rPr lang="lt-LT" sz="1600" dirty="0"/>
              <a:t> </a:t>
            </a:r>
            <a:r>
              <a:rPr lang="lt-LT" sz="1600" dirty="0" err="1"/>
              <a:t>neural</a:t>
            </a:r>
            <a:r>
              <a:rPr lang="lt-LT" sz="1600" dirty="0"/>
              <a:t> </a:t>
            </a:r>
            <a:r>
              <a:rPr lang="lt-LT" sz="1600" dirty="0" err="1"/>
              <a:t>networks</a:t>
            </a:r>
            <a:endParaRPr lang="lt-LT" sz="1600" dirty="0"/>
          </a:p>
          <a:p>
            <a:r>
              <a:rPr lang="lt-LT" sz="1600" dirty="0" err="1"/>
              <a:t>Multi-criteria</a:t>
            </a:r>
            <a:r>
              <a:rPr lang="lt-LT" sz="1600" dirty="0"/>
              <a:t> </a:t>
            </a:r>
            <a:r>
              <a:rPr lang="lt-LT" sz="1600" dirty="0" err="1"/>
              <a:t>decision</a:t>
            </a:r>
            <a:r>
              <a:rPr lang="lt-LT" sz="1600" dirty="0"/>
              <a:t> </a:t>
            </a:r>
            <a:r>
              <a:rPr lang="lt-LT" sz="1600" dirty="0" err="1"/>
              <a:t>analysis</a:t>
            </a:r>
            <a:endParaRPr lang="lt-LT" sz="1600" dirty="0"/>
          </a:p>
          <a:p>
            <a:r>
              <a:rPr lang="lt-LT" sz="1600" dirty="0" err="1"/>
              <a:t>Goal</a:t>
            </a:r>
            <a:r>
              <a:rPr lang="lt-LT" sz="1600" dirty="0"/>
              <a:t> </a:t>
            </a:r>
            <a:r>
              <a:rPr lang="lt-LT" sz="1600" dirty="0" err="1"/>
              <a:t>programming</a:t>
            </a:r>
            <a:endParaRPr lang="lt-LT" sz="1600" dirty="0"/>
          </a:p>
          <a:p>
            <a:r>
              <a:rPr lang="lt-LT" sz="1600" dirty="0" err="1"/>
              <a:t>Stochastic</a:t>
            </a:r>
            <a:r>
              <a:rPr lang="lt-LT" sz="1600" dirty="0"/>
              <a:t> </a:t>
            </a:r>
            <a:r>
              <a:rPr lang="lt-LT" sz="1600" dirty="0" err="1"/>
              <a:t>optimization</a:t>
            </a:r>
            <a:r>
              <a:rPr lang="lt-LT" sz="1600" dirty="0"/>
              <a:t>.</a:t>
            </a:r>
          </a:p>
          <a:p>
            <a:pPr marL="0" indent="0">
              <a:buNone/>
            </a:pPr>
            <a:r>
              <a:rPr lang="lt-LT" b="1" dirty="0" err="1"/>
              <a:t>And</a:t>
            </a:r>
            <a:r>
              <a:rPr lang="lt-LT" b="1" dirty="0"/>
              <a:t> </a:t>
            </a:r>
            <a:r>
              <a:rPr lang="lt-LT" b="1" dirty="0" err="1"/>
              <a:t>many</a:t>
            </a:r>
            <a:r>
              <a:rPr lang="lt-LT" b="1" dirty="0"/>
              <a:t> </a:t>
            </a:r>
            <a:r>
              <a:rPr lang="lt-LT" b="1" dirty="0" err="1"/>
              <a:t>more</a:t>
            </a:r>
            <a:r>
              <a:rPr lang="lt-LT" b="1" dirty="0"/>
              <a:t>!</a:t>
            </a:r>
            <a:endParaRPr lang="en-GB" b="1" dirty="0"/>
          </a:p>
        </p:txBody>
      </p:sp>
    </p:spTree>
    <p:extLst>
      <p:ext uri="{BB962C8B-B14F-4D97-AF65-F5344CB8AC3E}">
        <p14:creationId xmlns:p14="http://schemas.microsoft.com/office/powerpoint/2010/main" val="2587011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EE04C-8DB4-B48A-2B2A-E09BA236A9C6}"/>
              </a:ext>
            </a:extLst>
          </p:cNvPr>
          <p:cNvSpPr>
            <a:spLocks noGrp="1"/>
          </p:cNvSpPr>
          <p:nvPr>
            <p:ph type="title"/>
          </p:nvPr>
        </p:nvSpPr>
        <p:spPr/>
        <p:txBody>
          <a:bodyPr/>
          <a:lstStyle/>
          <a:p>
            <a:r>
              <a:rPr lang="en-GB"/>
              <a:t>Expert evaluation</a:t>
            </a:r>
          </a:p>
        </p:txBody>
      </p:sp>
      <p:sp>
        <p:nvSpPr>
          <p:cNvPr id="3" name="Text Placeholder 2">
            <a:extLst>
              <a:ext uri="{FF2B5EF4-FFF2-40B4-BE49-F238E27FC236}">
                <a16:creationId xmlns:a16="http://schemas.microsoft.com/office/drawing/2014/main" id="{3D614872-FC8D-1359-3CD5-A8869C1F956C}"/>
              </a:ext>
            </a:extLst>
          </p:cNvPr>
          <p:cNvSpPr>
            <a:spLocks noGrp="1"/>
          </p:cNvSpPr>
          <p:nvPr>
            <p:ph type="body" sz="quarter" idx="10"/>
          </p:nvPr>
        </p:nvSpPr>
        <p:spPr>
          <a:xfrm>
            <a:off x="550863" y="1665288"/>
            <a:ext cx="11125200" cy="4527550"/>
          </a:xfrm>
        </p:spPr>
        <p:txBody>
          <a:bodyPr/>
          <a:lstStyle/>
          <a:p>
            <a:r>
              <a:rPr lang="en-GB"/>
              <a:t>Expert evaluation methods are part of decision-making theory</a:t>
            </a:r>
          </a:p>
          <a:p>
            <a:r>
              <a:rPr lang="en-GB"/>
              <a:t>Expert evaluation is a problem-solving procedure that seeks to make decisions based on the opinions of specialists</a:t>
            </a:r>
          </a:p>
          <a:p>
            <a:r>
              <a:rPr lang="en-GB"/>
              <a:t>Decisions based on the opinions of multiple experts are more accurate than those based on the opinion of a single expert</a:t>
            </a:r>
          </a:p>
          <a:p>
            <a:r>
              <a:rPr lang="en-GB"/>
              <a:t>Multi-criteria analysis methods are used to process the results, allowing for quantitative and qualitative criteria to be compared</a:t>
            </a:r>
          </a:p>
          <a:p>
            <a:r>
              <a:rPr lang="en-GB"/>
              <a:t>There are many methods used in expert evaluations</a:t>
            </a:r>
          </a:p>
        </p:txBody>
      </p:sp>
    </p:spTree>
    <p:extLst>
      <p:ext uri="{BB962C8B-B14F-4D97-AF65-F5344CB8AC3E}">
        <p14:creationId xmlns:p14="http://schemas.microsoft.com/office/powerpoint/2010/main" val="2819875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55DF-247A-73B3-5113-E54016C00D47}"/>
              </a:ext>
            </a:extLst>
          </p:cNvPr>
          <p:cNvSpPr>
            <a:spLocks noGrp="1"/>
          </p:cNvSpPr>
          <p:nvPr>
            <p:ph type="title"/>
          </p:nvPr>
        </p:nvSpPr>
        <p:spPr/>
        <p:txBody>
          <a:bodyPr/>
          <a:lstStyle/>
          <a:p>
            <a:r>
              <a:rPr lang="en-GB"/>
              <a:t>Main steps in expert evaluation</a:t>
            </a:r>
          </a:p>
        </p:txBody>
      </p:sp>
      <p:sp>
        <p:nvSpPr>
          <p:cNvPr id="3" name="Text Placeholder 2">
            <a:extLst>
              <a:ext uri="{FF2B5EF4-FFF2-40B4-BE49-F238E27FC236}">
                <a16:creationId xmlns:a16="http://schemas.microsoft.com/office/drawing/2014/main" id="{795DC2A2-4232-348F-4379-0ED7E7F09D81}"/>
              </a:ext>
            </a:extLst>
          </p:cNvPr>
          <p:cNvSpPr>
            <a:spLocks noGrp="1"/>
          </p:cNvSpPr>
          <p:nvPr>
            <p:ph type="body" sz="quarter" idx="10"/>
          </p:nvPr>
        </p:nvSpPr>
        <p:spPr/>
        <p:txBody>
          <a:bodyPr/>
          <a:lstStyle/>
          <a:p>
            <a:r>
              <a:rPr lang="en-GB"/>
              <a:t>Requirements for expert qualifications are formulated and the necessary number of experts to be surveyed is determined.</a:t>
            </a:r>
          </a:p>
          <a:p>
            <a:r>
              <a:rPr lang="en-GB"/>
              <a:t>Evaluation scale is prepared.</a:t>
            </a:r>
          </a:p>
          <a:p>
            <a:r>
              <a:rPr lang="en-GB"/>
              <a:t>Experts are surveyed, and data is collected.</a:t>
            </a:r>
          </a:p>
          <a:p>
            <a:r>
              <a:rPr lang="en-GB"/>
              <a:t>Compatibility of expert opinions is verified.</a:t>
            </a:r>
          </a:p>
          <a:p>
            <a:pPr>
              <a:buFont typeface="System Font Regular"/>
              <a:buChar char="–"/>
            </a:pPr>
            <a:r>
              <a:rPr lang="en-GB"/>
              <a:t>Using multi-criteria analysis methods, the results are processed and the best alternative is determined, giving it a numerical expression.</a:t>
            </a:r>
          </a:p>
          <a:p>
            <a:endParaRPr lang="en-GB"/>
          </a:p>
        </p:txBody>
      </p:sp>
    </p:spTree>
    <p:extLst>
      <p:ext uri="{BB962C8B-B14F-4D97-AF65-F5344CB8AC3E}">
        <p14:creationId xmlns:p14="http://schemas.microsoft.com/office/powerpoint/2010/main" val="28787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8F55-7AA2-13CF-8297-7CD4BAB5C4CF}"/>
              </a:ext>
            </a:extLst>
          </p:cNvPr>
          <p:cNvSpPr>
            <a:spLocks noGrp="1"/>
          </p:cNvSpPr>
          <p:nvPr>
            <p:ph type="title"/>
          </p:nvPr>
        </p:nvSpPr>
        <p:spPr/>
        <p:txBody>
          <a:bodyPr/>
          <a:lstStyle/>
          <a:p>
            <a:r>
              <a:rPr lang="lt-LT" dirty="0"/>
              <a:t>Group </a:t>
            </a:r>
            <a:r>
              <a:rPr lang="lt-LT" dirty="0" err="1"/>
              <a:t>decision-making</a:t>
            </a:r>
            <a:endParaRPr lang="lt-LT" dirty="0"/>
          </a:p>
        </p:txBody>
      </p:sp>
      <p:sp>
        <p:nvSpPr>
          <p:cNvPr id="3" name="Text Placeholder 2">
            <a:extLst>
              <a:ext uri="{FF2B5EF4-FFF2-40B4-BE49-F238E27FC236}">
                <a16:creationId xmlns:a16="http://schemas.microsoft.com/office/drawing/2014/main" id="{2C81D70E-217B-52E1-35E5-FBFA54C1EDBA}"/>
              </a:ext>
            </a:extLst>
          </p:cNvPr>
          <p:cNvSpPr>
            <a:spLocks noGrp="1"/>
          </p:cNvSpPr>
          <p:nvPr>
            <p:ph type="body" sz="quarter" idx="10"/>
          </p:nvPr>
        </p:nvSpPr>
        <p:spPr>
          <a:xfrm>
            <a:off x="550863" y="2349500"/>
            <a:ext cx="5183187" cy="3816350"/>
          </a:xfrm>
        </p:spPr>
        <p:txBody>
          <a:bodyPr/>
          <a:lstStyle/>
          <a:p>
            <a:r>
              <a:rPr lang="lt-LT" dirty="0" err="1"/>
              <a:t>Advantages</a:t>
            </a:r>
            <a:endParaRPr lang="lt-LT" dirty="0"/>
          </a:p>
          <a:p>
            <a:pPr lvl="1"/>
            <a:r>
              <a:rPr lang="en-GB" dirty="0"/>
              <a:t>Diverse perspectives</a:t>
            </a:r>
          </a:p>
          <a:p>
            <a:pPr lvl="1"/>
            <a:r>
              <a:rPr lang="en-GB" dirty="0"/>
              <a:t>Shared ownership</a:t>
            </a:r>
          </a:p>
          <a:p>
            <a:pPr lvl="1"/>
            <a:r>
              <a:rPr lang="lt-LT" dirty="0" err="1"/>
              <a:t>More</a:t>
            </a:r>
            <a:r>
              <a:rPr lang="lt-LT" dirty="0"/>
              <a:t> </a:t>
            </a:r>
            <a:r>
              <a:rPr lang="lt-LT" dirty="0" err="1"/>
              <a:t>alternatives</a:t>
            </a:r>
            <a:endParaRPr lang="lt-LT" dirty="0"/>
          </a:p>
          <a:p>
            <a:pPr lvl="1"/>
            <a:r>
              <a:rPr lang="lt-LT" dirty="0" err="1"/>
              <a:t>Better</a:t>
            </a:r>
            <a:r>
              <a:rPr lang="lt-LT" dirty="0"/>
              <a:t> </a:t>
            </a:r>
            <a:r>
              <a:rPr lang="lt-LT" dirty="0" err="1"/>
              <a:t>information</a:t>
            </a:r>
            <a:r>
              <a:rPr lang="lt-LT" dirty="0"/>
              <a:t> </a:t>
            </a:r>
            <a:r>
              <a:rPr lang="lt-LT" dirty="0" err="1"/>
              <a:t>sharing</a:t>
            </a:r>
            <a:endParaRPr lang="lt-LT" dirty="0"/>
          </a:p>
        </p:txBody>
      </p:sp>
      <p:sp>
        <p:nvSpPr>
          <p:cNvPr id="4" name="Text Placeholder 2">
            <a:extLst>
              <a:ext uri="{FF2B5EF4-FFF2-40B4-BE49-F238E27FC236}">
                <a16:creationId xmlns:a16="http://schemas.microsoft.com/office/drawing/2014/main" id="{2D128B18-FC4E-8B48-A556-DB1437DD088F}"/>
              </a:ext>
            </a:extLst>
          </p:cNvPr>
          <p:cNvSpPr txBox="1">
            <a:spLocks/>
          </p:cNvSpPr>
          <p:nvPr/>
        </p:nvSpPr>
        <p:spPr>
          <a:xfrm>
            <a:off x="6096000" y="2349500"/>
            <a:ext cx="5567679" cy="3816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1200"/>
              </a:spcAft>
              <a:buFont typeface="System Font Regular"/>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Disadvantages</a:t>
            </a:r>
            <a:endParaRPr lang="lt-LT" dirty="0"/>
          </a:p>
          <a:p>
            <a:pPr lvl="1"/>
            <a:r>
              <a:rPr lang="lt-LT" dirty="0"/>
              <a:t>Time-</a:t>
            </a:r>
            <a:r>
              <a:rPr lang="lt-LT" dirty="0" err="1"/>
              <a:t>consuming</a:t>
            </a:r>
            <a:endParaRPr lang="lt-LT" dirty="0"/>
          </a:p>
          <a:p>
            <a:pPr lvl="1"/>
            <a:r>
              <a:rPr lang="en-GB" dirty="0"/>
              <a:t>Potential for conflict</a:t>
            </a:r>
          </a:p>
          <a:p>
            <a:pPr lvl="1"/>
            <a:r>
              <a:rPr lang="en-GB" dirty="0"/>
              <a:t>Pressure to conform</a:t>
            </a:r>
          </a:p>
          <a:p>
            <a:pPr lvl="1"/>
            <a:r>
              <a:rPr lang="en-GB" dirty="0"/>
              <a:t>Unequal participation</a:t>
            </a:r>
          </a:p>
          <a:p>
            <a:pPr lvl="1"/>
            <a:endParaRPr lang="lt-LT" dirty="0"/>
          </a:p>
        </p:txBody>
      </p:sp>
    </p:spTree>
    <p:extLst>
      <p:ext uri="{BB962C8B-B14F-4D97-AF65-F5344CB8AC3E}">
        <p14:creationId xmlns:p14="http://schemas.microsoft.com/office/powerpoint/2010/main" val="85066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3E68-60DC-DD9B-1C2F-6CBCA8C018EF}"/>
              </a:ext>
            </a:extLst>
          </p:cNvPr>
          <p:cNvSpPr>
            <a:spLocks noGrp="1"/>
          </p:cNvSpPr>
          <p:nvPr>
            <p:ph type="title"/>
          </p:nvPr>
        </p:nvSpPr>
        <p:spPr/>
        <p:txBody>
          <a:bodyPr/>
          <a:lstStyle/>
          <a:p>
            <a:r>
              <a:rPr lang="en-GB" dirty="0"/>
              <a:t>Heuristic algorithms</a:t>
            </a:r>
          </a:p>
        </p:txBody>
      </p:sp>
      <p:sp>
        <p:nvSpPr>
          <p:cNvPr id="3" name="Text Placeholder 2">
            <a:extLst>
              <a:ext uri="{FF2B5EF4-FFF2-40B4-BE49-F238E27FC236}">
                <a16:creationId xmlns:a16="http://schemas.microsoft.com/office/drawing/2014/main" id="{F78D1346-0C66-9CD2-B87D-405A6352AEAE}"/>
              </a:ext>
            </a:extLst>
          </p:cNvPr>
          <p:cNvSpPr>
            <a:spLocks noGrp="1"/>
          </p:cNvSpPr>
          <p:nvPr>
            <p:ph type="body" sz="quarter" idx="10"/>
          </p:nvPr>
        </p:nvSpPr>
        <p:spPr>
          <a:xfrm>
            <a:off x="550863" y="1665288"/>
            <a:ext cx="5029666" cy="3913188"/>
          </a:xfrm>
        </p:spPr>
        <p:txBody>
          <a:bodyPr/>
          <a:lstStyle/>
          <a:p>
            <a:pPr>
              <a:buFont typeface="System Font Regular"/>
              <a:buChar char="–"/>
            </a:pPr>
            <a:r>
              <a:rPr lang="en-GB" sz="2400" dirty="0"/>
              <a:t>The heuristic algorithm is designed to solve a problem faster and more efficiently than traditional methods by sacrificing optimality, accuracy, or completeness for speed.</a:t>
            </a:r>
          </a:p>
          <a:p>
            <a:pPr>
              <a:buFont typeface="System Font Regular"/>
              <a:buChar char="–"/>
            </a:pPr>
            <a:r>
              <a:rPr lang="en-GB" sz="2400" dirty="0"/>
              <a:t>Using heuristic algorithms does not guarantee finding the optimal solution, but rather a good enough solution.</a:t>
            </a:r>
          </a:p>
        </p:txBody>
      </p:sp>
      <p:pic>
        <p:nvPicPr>
          <p:cNvPr id="5122" name="Picture 2" descr="Sorting your algorithms from your heuristics - DATAPHILOSOPHER">
            <a:extLst>
              <a:ext uri="{FF2B5EF4-FFF2-40B4-BE49-F238E27FC236}">
                <a16:creationId xmlns:a16="http://schemas.microsoft.com/office/drawing/2014/main" id="{1A23F1E5-DF2F-02A0-7D4F-E8A41344F6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75"/>
          <a:stretch/>
        </p:blipFill>
        <p:spPr bwMode="auto">
          <a:xfrm>
            <a:off x="5812586" y="1665288"/>
            <a:ext cx="6379414" cy="443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60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C5E649-4BDA-3A49-8C18-D0F92025928D}"/>
              </a:ext>
            </a:extLst>
          </p:cNvPr>
          <p:cNvSpPr/>
          <p:nvPr/>
        </p:nvSpPr>
        <p:spPr>
          <a:xfrm>
            <a:off x="7317468" y="0"/>
            <a:ext cx="4874532" cy="6858000"/>
          </a:xfrm>
          <a:prstGeom prst="rect">
            <a:avLst/>
          </a:prstGeom>
          <a:solidFill>
            <a:srgbClr val="3EB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433847" y="489734"/>
            <a:ext cx="6724918" cy="5447645"/>
          </a:xfrm>
          <a:prstGeom prst="rect">
            <a:avLst/>
          </a:prstGeom>
          <a:noFill/>
        </p:spPr>
        <p:txBody>
          <a:bodyPr wrap="square" rtlCol="0">
            <a:spAutoFit/>
          </a:bodyPr>
          <a:lstStyle/>
          <a:p>
            <a:pPr marL="514350" indent="-514350">
              <a:spcAft>
                <a:spcPts val="1200"/>
              </a:spcAft>
              <a:buFont typeface="+mj-lt"/>
              <a:buAutoNum type="arabicPeriod"/>
            </a:pPr>
            <a:r>
              <a:rPr lang="en-GB" sz="2800" dirty="0"/>
              <a:t>I have decided that I do not like vanilla ice cream.</a:t>
            </a:r>
          </a:p>
          <a:p>
            <a:pPr marL="514350" indent="-514350">
              <a:spcAft>
                <a:spcPts val="1200"/>
              </a:spcAft>
              <a:buFont typeface="+mj-lt"/>
              <a:buAutoNum type="arabicPeriod"/>
            </a:pPr>
            <a:r>
              <a:rPr lang="en-GB" sz="2800" dirty="0"/>
              <a:t>I have decided that the stock market will go up.</a:t>
            </a:r>
          </a:p>
          <a:p>
            <a:pPr marL="514350" indent="-514350">
              <a:spcAft>
                <a:spcPts val="1200"/>
              </a:spcAft>
              <a:buFont typeface="+mj-lt"/>
              <a:buAutoNum type="arabicPeriod"/>
            </a:pPr>
            <a:r>
              <a:rPr lang="en-GB" sz="2800" dirty="0"/>
              <a:t>I have decided that the stock market will go up, so I will invest right away. Here is a check for my purchase.</a:t>
            </a:r>
          </a:p>
          <a:p>
            <a:pPr marL="514350" indent="-514350">
              <a:spcAft>
                <a:spcPts val="1200"/>
              </a:spcAft>
              <a:buFont typeface="+mj-lt"/>
              <a:buAutoNum type="arabicPeriod"/>
            </a:pPr>
            <a:r>
              <a:rPr lang="en-GB" sz="2800" dirty="0"/>
              <a:t>I have decided to ace the test.</a:t>
            </a:r>
          </a:p>
          <a:p>
            <a:pPr marL="514350" indent="-514350">
              <a:spcAft>
                <a:spcPts val="1200"/>
              </a:spcAft>
              <a:buFont typeface="+mj-lt"/>
              <a:buAutoNum type="arabicPeriod"/>
            </a:pPr>
            <a:r>
              <a:rPr lang="en-GB" sz="2800" dirty="0"/>
              <a:t>I have decided to diet, and I have taken out the ice cream from the freezer.</a:t>
            </a:r>
          </a:p>
        </p:txBody>
      </p:sp>
      <p:pic>
        <p:nvPicPr>
          <p:cNvPr id="9" name="Picture 8">
            <a:extLst>
              <a:ext uri="{FF2B5EF4-FFF2-40B4-BE49-F238E27FC236}">
                <a16:creationId xmlns:a16="http://schemas.microsoft.com/office/drawing/2014/main" id="{101B8937-0E04-A24A-8EC8-F2DB7DBBA927}"/>
              </a:ext>
            </a:extLst>
          </p:cNvPr>
          <p:cNvPicPr>
            <a:picLocks noChangeAspect="1"/>
          </p:cNvPicPr>
          <p:nvPr/>
        </p:nvPicPr>
        <p:blipFill rotWithShape="1">
          <a:blip r:embed="rId3">
            <a:extLst>
              <a:ext uri="{28A0092B-C50C-407E-A947-70E740481C1C}">
                <a14:useLocalDpi xmlns:a14="http://schemas.microsoft.com/office/drawing/2010/main" val="0"/>
              </a:ext>
            </a:extLst>
          </a:blip>
          <a:srcRect l="79373"/>
          <a:stretch/>
        </p:blipFill>
        <p:spPr>
          <a:xfrm>
            <a:off x="7454208" y="489734"/>
            <a:ext cx="2514788" cy="6650182"/>
          </a:xfrm>
          <a:prstGeom prst="rect">
            <a:avLst/>
          </a:prstGeom>
        </p:spPr>
      </p:pic>
      <p:sp>
        <p:nvSpPr>
          <p:cNvPr id="19" name="TextBox 18">
            <a:extLst>
              <a:ext uri="{FF2B5EF4-FFF2-40B4-BE49-F238E27FC236}">
                <a16:creationId xmlns:a16="http://schemas.microsoft.com/office/drawing/2014/main" id="{45A3A260-362E-BD4C-997C-92B812C922B8}"/>
              </a:ext>
            </a:extLst>
          </p:cNvPr>
          <p:cNvSpPr txBox="1"/>
          <p:nvPr/>
        </p:nvSpPr>
        <p:spPr>
          <a:xfrm>
            <a:off x="8045094" y="1400874"/>
            <a:ext cx="3581641" cy="2246769"/>
          </a:xfrm>
          <a:prstGeom prst="rect">
            <a:avLst/>
          </a:prstGeom>
          <a:noFill/>
        </p:spPr>
        <p:txBody>
          <a:bodyPr wrap="square" rtlCol="0">
            <a:spAutoFit/>
          </a:bodyPr>
          <a:lstStyle/>
          <a:p>
            <a:r>
              <a:rPr lang="en-GB" sz="2800" b="1" dirty="0">
                <a:solidFill>
                  <a:schemeClr val="bg1"/>
                </a:solidFill>
              </a:rPr>
              <a:t>Reflection</a:t>
            </a:r>
            <a:r>
              <a:rPr lang="en-GB" sz="2800" dirty="0">
                <a:solidFill>
                  <a:schemeClr val="bg1"/>
                </a:solidFill>
              </a:rPr>
              <a:t>:</a:t>
            </a:r>
          </a:p>
          <a:p>
            <a:r>
              <a:rPr lang="en-GB" sz="2800" dirty="0">
                <a:solidFill>
                  <a:schemeClr val="bg1"/>
                </a:solidFill>
              </a:rPr>
              <a:t> </a:t>
            </a:r>
          </a:p>
          <a:p>
            <a:r>
              <a:rPr lang="en-GB" sz="2800" dirty="0">
                <a:solidFill>
                  <a:schemeClr val="bg1"/>
                </a:solidFill>
              </a:rPr>
              <a:t>Which of the following represents a </a:t>
            </a:r>
            <a:r>
              <a:rPr lang="en-GB" sz="2800" i="1" dirty="0">
                <a:solidFill>
                  <a:schemeClr val="bg1"/>
                </a:solidFill>
              </a:rPr>
              <a:t>decision</a:t>
            </a:r>
            <a:r>
              <a:rPr lang="en-GB" sz="2800" dirty="0">
                <a:solidFill>
                  <a:schemeClr val="bg1"/>
                </a:solidFill>
              </a:rPr>
              <a:t>?</a:t>
            </a:r>
          </a:p>
        </p:txBody>
      </p:sp>
    </p:spTree>
    <p:extLst>
      <p:ext uri="{BB962C8B-B14F-4D97-AF65-F5344CB8AC3E}">
        <p14:creationId xmlns:p14="http://schemas.microsoft.com/office/powerpoint/2010/main" val="3258690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2DFF-D675-B2BD-BB53-00A27BD659D8}"/>
              </a:ext>
            </a:extLst>
          </p:cNvPr>
          <p:cNvSpPr>
            <a:spLocks noGrp="1"/>
          </p:cNvSpPr>
          <p:nvPr>
            <p:ph type="title"/>
          </p:nvPr>
        </p:nvSpPr>
        <p:spPr/>
        <p:txBody>
          <a:bodyPr/>
          <a:lstStyle/>
          <a:p>
            <a:r>
              <a:rPr lang="lt-LT" dirty="0" err="1"/>
              <a:t>Decision</a:t>
            </a:r>
            <a:r>
              <a:rPr lang="lt-LT" dirty="0"/>
              <a:t> </a:t>
            </a:r>
            <a:r>
              <a:rPr lang="lt-LT" dirty="0" err="1"/>
              <a:t>support</a:t>
            </a:r>
            <a:r>
              <a:rPr lang="lt-LT" dirty="0"/>
              <a:t> </a:t>
            </a:r>
            <a:r>
              <a:rPr lang="lt-LT" dirty="0" err="1"/>
              <a:t>systems</a:t>
            </a:r>
            <a:r>
              <a:rPr lang="lt-LT" dirty="0"/>
              <a:t> (DSS)</a:t>
            </a:r>
          </a:p>
        </p:txBody>
      </p:sp>
      <p:sp>
        <p:nvSpPr>
          <p:cNvPr id="3" name="Text Placeholder 2">
            <a:extLst>
              <a:ext uri="{FF2B5EF4-FFF2-40B4-BE49-F238E27FC236}">
                <a16:creationId xmlns:a16="http://schemas.microsoft.com/office/drawing/2014/main" id="{BE2CD14F-11FA-F80D-8FE1-4FB946687478}"/>
              </a:ext>
            </a:extLst>
          </p:cNvPr>
          <p:cNvSpPr>
            <a:spLocks noGrp="1"/>
          </p:cNvSpPr>
          <p:nvPr>
            <p:ph type="body" sz="quarter" idx="10"/>
          </p:nvPr>
        </p:nvSpPr>
        <p:spPr>
          <a:xfrm>
            <a:off x="550863" y="2279650"/>
            <a:ext cx="5775937" cy="3913188"/>
          </a:xfrm>
        </p:spPr>
        <p:txBody>
          <a:bodyPr/>
          <a:lstStyle/>
          <a:p>
            <a:r>
              <a:rPr lang="lt-LT" sz="2000" dirty="0" err="1"/>
              <a:t>Computerized</a:t>
            </a:r>
            <a:r>
              <a:rPr lang="lt-LT" sz="2000" dirty="0"/>
              <a:t> </a:t>
            </a:r>
            <a:r>
              <a:rPr lang="lt-LT" sz="2000" dirty="0" err="1"/>
              <a:t>information</a:t>
            </a:r>
            <a:r>
              <a:rPr lang="lt-LT" sz="2000" dirty="0"/>
              <a:t> </a:t>
            </a:r>
            <a:r>
              <a:rPr lang="lt-LT" sz="2000" dirty="0" err="1"/>
              <a:t>systems</a:t>
            </a:r>
            <a:r>
              <a:rPr lang="lt-LT" sz="2000" dirty="0"/>
              <a:t> </a:t>
            </a:r>
            <a:r>
              <a:rPr lang="lt-LT" sz="2000" dirty="0" err="1"/>
              <a:t>whose</a:t>
            </a:r>
            <a:r>
              <a:rPr lang="lt-LT" sz="2000" dirty="0"/>
              <a:t> </a:t>
            </a:r>
            <a:r>
              <a:rPr lang="lt-LT" sz="2000" dirty="0" err="1"/>
              <a:t>goal</a:t>
            </a:r>
            <a:r>
              <a:rPr lang="lt-LT" sz="2000" dirty="0"/>
              <a:t> </a:t>
            </a:r>
            <a:r>
              <a:rPr lang="lt-LT" sz="2000" dirty="0" err="1"/>
              <a:t>is</a:t>
            </a:r>
            <a:r>
              <a:rPr lang="lt-LT" sz="2000" dirty="0"/>
              <a:t> to </a:t>
            </a:r>
            <a:r>
              <a:rPr lang="lt-LT" sz="2000" dirty="0" err="1"/>
              <a:t>help</a:t>
            </a:r>
            <a:r>
              <a:rPr lang="lt-LT" sz="2000" dirty="0"/>
              <a:t> </a:t>
            </a:r>
            <a:r>
              <a:rPr lang="lt-LT" sz="2000" dirty="0" err="1"/>
              <a:t>people</a:t>
            </a:r>
            <a:r>
              <a:rPr lang="lt-LT" sz="2000" dirty="0"/>
              <a:t> </a:t>
            </a:r>
            <a:r>
              <a:rPr lang="lt-LT" sz="2000" dirty="0" err="1"/>
              <a:t>make</a:t>
            </a:r>
            <a:r>
              <a:rPr lang="lt-LT" sz="2000" dirty="0"/>
              <a:t> </a:t>
            </a:r>
            <a:r>
              <a:rPr lang="lt-LT" sz="2000" dirty="0" err="1"/>
              <a:t>rational</a:t>
            </a:r>
            <a:r>
              <a:rPr lang="lt-LT" sz="2000" dirty="0"/>
              <a:t> </a:t>
            </a:r>
            <a:r>
              <a:rPr lang="lt-LT" sz="2000" dirty="0" err="1"/>
              <a:t>and</a:t>
            </a:r>
            <a:r>
              <a:rPr lang="lt-LT" sz="2000" dirty="0"/>
              <a:t> </a:t>
            </a:r>
            <a:r>
              <a:rPr lang="lt-LT" sz="2000" dirty="0" err="1"/>
              <a:t>effective</a:t>
            </a:r>
            <a:r>
              <a:rPr lang="lt-LT" sz="2000" dirty="0"/>
              <a:t> </a:t>
            </a:r>
            <a:r>
              <a:rPr lang="lt-LT" sz="2000" dirty="0" err="1"/>
              <a:t>decisions</a:t>
            </a:r>
            <a:r>
              <a:rPr lang="lt-LT" sz="2000" dirty="0"/>
              <a:t> </a:t>
            </a:r>
            <a:r>
              <a:rPr lang="lt-LT" sz="2000" dirty="0" err="1"/>
              <a:t>in</a:t>
            </a:r>
            <a:r>
              <a:rPr lang="lt-LT" sz="2000" dirty="0"/>
              <a:t> </a:t>
            </a:r>
            <a:r>
              <a:rPr lang="lt-LT" sz="2000" dirty="0" err="1"/>
              <a:t>complex</a:t>
            </a:r>
            <a:r>
              <a:rPr lang="lt-LT" sz="2000" dirty="0"/>
              <a:t> </a:t>
            </a:r>
            <a:r>
              <a:rPr lang="lt-LT" sz="2000" dirty="0" err="1"/>
              <a:t>conditions</a:t>
            </a:r>
            <a:r>
              <a:rPr lang="lt-LT" sz="2000" dirty="0"/>
              <a:t>.</a:t>
            </a:r>
          </a:p>
          <a:p>
            <a:r>
              <a:rPr lang="lt-LT" sz="2000" dirty="0" err="1"/>
              <a:t>Decision</a:t>
            </a:r>
            <a:r>
              <a:rPr lang="lt-LT" sz="2000" dirty="0"/>
              <a:t> </a:t>
            </a:r>
            <a:r>
              <a:rPr lang="lt-LT" sz="2000" dirty="0" err="1"/>
              <a:t>support</a:t>
            </a:r>
            <a:r>
              <a:rPr lang="lt-LT" sz="2000" dirty="0"/>
              <a:t> </a:t>
            </a:r>
            <a:r>
              <a:rPr lang="lt-LT" sz="2000" dirty="0" err="1"/>
              <a:t>systems</a:t>
            </a:r>
            <a:r>
              <a:rPr lang="lt-LT" sz="2000" dirty="0"/>
              <a:t> </a:t>
            </a:r>
            <a:r>
              <a:rPr lang="lt-LT" sz="2000" dirty="0" err="1"/>
              <a:t>do</a:t>
            </a:r>
            <a:r>
              <a:rPr lang="lt-LT" sz="2000" dirty="0"/>
              <a:t> </a:t>
            </a:r>
            <a:r>
              <a:rPr lang="lt-LT" sz="2000" dirty="0" err="1"/>
              <a:t>not</a:t>
            </a:r>
            <a:r>
              <a:rPr lang="lt-LT" sz="2000" dirty="0"/>
              <a:t> </a:t>
            </a:r>
            <a:r>
              <a:rPr lang="lt-LT" sz="2000" dirty="0" err="1"/>
              <a:t>make</a:t>
            </a:r>
            <a:r>
              <a:rPr lang="lt-LT" sz="2000" dirty="0"/>
              <a:t> </a:t>
            </a:r>
            <a:r>
              <a:rPr lang="lt-LT" sz="2000" dirty="0" err="1"/>
              <a:t>decisions</a:t>
            </a:r>
            <a:r>
              <a:rPr lang="lt-LT" sz="2000" dirty="0"/>
              <a:t> </a:t>
            </a:r>
            <a:r>
              <a:rPr lang="lt-LT" sz="2000" dirty="0" err="1"/>
              <a:t>themselves</a:t>
            </a:r>
            <a:r>
              <a:rPr lang="lt-LT" sz="2000" dirty="0"/>
              <a:t>, </a:t>
            </a:r>
            <a:r>
              <a:rPr lang="lt-LT" sz="2000" dirty="0" err="1"/>
              <a:t>but</a:t>
            </a:r>
            <a:r>
              <a:rPr lang="lt-LT" sz="2000" dirty="0"/>
              <a:t> </a:t>
            </a:r>
            <a:r>
              <a:rPr lang="lt-LT" sz="2000" dirty="0" err="1"/>
              <a:t>comprehensively</a:t>
            </a:r>
            <a:r>
              <a:rPr lang="lt-LT" sz="2000" dirty="0"/>
              <a:t>, </a:t>
            </a:r>
            <a:r>
              <a:rPr lang="lt-LT" sz="2000" dirty="0" err="1"/>
              <a:t>thoroughly</a:t>
            </a:r>
            <a:r>
              <a:rPr lang="lt-LT" sz="2000" dirty="0"/>
              <a:t> </a:t>
            </a:r>
            <a:r>
              <a:rPr lang="lt-LT" sz="2000" dirty="0" err="1"/>
              <a:t>and</a:t>
            </a:r>
            <a:r>
              <a:rPr lang="lt-LT" sz="2000" dirty="0"/>
              <a:t> </a:t>
            </a:r>
            <a:r>
              <a:rPr lang="lt-LT" sz="2000" dirty="0" err="1"/>
              <a:t>objectively</a:t>
            </a:r>
            <a:r>
              <a:rPr lang="lt-LT" sz="2000" dirty="0"/>
              <a:t> </a:t>
            </a:r>
            <a:r>
              <a:rPr lang="lt-LT" sz="2000" dirty="0" err="1"/>
              <a:t>analyze</a:t>
            </a:r>
            <a:r>
              <a:rPr lang="lt-LT" sz="2000" dirty="0"/>
              <a:t> </a:t>
            </a:r>
            <a:r>
              <a:rPr lang="lt-LT" sz="2000" dirty="0" err="1"/>
              <a:t>large</a:t>
            </a:r>
            <a:r>
              <a:rPr lang="lt-LT" sz="2000" dirty="0"/>
              <a:t> </a:t>
            </a:r>
            <a:r>
              <a:rPr lang="lt-LT" sz="2000" dirty="0" err="1"/>
              <a:t>amounts</a:t>
            </a:r>
            <a:r>
              <a:rPr lang="lt-LT" sz="2000" dirty="0"/>
              <a:t> </a:t>
            </a:r>
            <a:r>
              <a:rPr lang="lt-LT" sz="2000" dirty="0" err="1"/>
              <a:t>of</a:t>
            </a:r>
            <a:r>
              <a:rPr lang="lt-LT" sz="2000" dirty="0"/>
              <a:t> data.</a:t>
            </a:r>
          </a:p>
          <a:p>
            <a:r>
              <a:rPr lang="lt-LT" sz="2000" dirty="0" err="1"/>
              <a:t>They</a:t>
            </a:r>
            <a:r>
              <a:rPr lang="lt-LT" sz="2000" dirty="0"/>
              <a:t> </a:t>
            </a:r>
            <a:r>
              <a:rPr lang="lt-LT" sz="2000" dirty="0" err="1"/>
              <a:t>evaluate</a:t>
            </a:r>
            <a:r>
              <a:rPr lang="lt-LT" sz="2000" dirty="0"/>
              <a:t> </a:t>
            </a:r>
            <a:r>
              <a:rPr lang="lt-LT" sz="2000" dirty="0" err="1"/>
              <a:t>the</a:t>
            </a:r>
            <a:r>
              <a:rPr lang="lt-LT" sz="2000" dirty="0"/>
              <a:t> </a:t>
            </a:r>
            <a:r>
              <a:rPr lang="lt-LT" sz="2000" dirty="0" err="1"/>
              <a:t>potential</a:t>
            </a:r>
            <a:r>
              <a:rPr lang="lt-LT" sz="2000" dirty="0"/>
              <a:t> </a:t>
            </a:r>
            <a:r>
              <a:rPr lang="lt-LT" sz="2000" dirty="0" err="1"/>
              <a:t>consequences</a:t>
            </a:r>
            <a:r>
              <a:rPr lang="lt-LT" sz="2000" dirty="0"/>
              <a:t> </a:t>
            </a:r>
            <a:r>
              <a:rPr lang="lt-LT" sz="2000" dirty="0" err="1"/>
              <a:t>of</a:t>
            </a:r>
            <a:r>
              <a:rPr lang="lt-LT" sz="2000" dirty="0"/>
              <a:t> </a:t>
            </a:r>
            <a:r>
              <a:rPr lang="lt-LT" sz="2000" dirty="0" err="1"/>
              <a:t>decisions</a:t>
            </a:r>
            <a:r>
              <a:rPr lang="lt-LT" sz="2000" dirty="0"/>
              <a:t> </a:t>
            </a:r>
            <a:r>
              <a:rPr lang="lt-LT" sz="2000" dirty="0" err="1"/>
              <a:t>and</a:t>
            </a:r>
            <a:r>
              <a:rPr lang="lt-LT" sz="2000" dirty="0"/>
              <a:t> </a:t>
            </a:r>
            <a:r>
              <a:rPr lang="lt-LT" sz="2000" dirty="0" err="1"/>
              <a:t>can</a:t>
            </a:r>
            <a:r>
              <a:rPr lang="lt-LT" sz="2000" dirty="0"/>
              <a:t> </a:t>
            </a:r>
            <a:r>
              <a:rPr lang="lt-LT" sz="2000" dirty="0" err="1"/>
              <a:t>suggest</a:t>
            </a:r>
            <a:r>
              <a:rPr lang="lt-LT" sz="2000" dirty="0"/>
              <a:t> </a:t>
            </a:r>
            <a:r>
              <a:rPr lang="lt-LT" sz="2000" dirty="0" err="1"/>
              <a:t>alternative</a:t>
            </a:r>
            <a:r>
              <a:rPr lang="lt-LT" sz="2000" dirty="0"/>
              <a:t> </a:t>
            </a:r>
            <a:r>
              <a:rPr lang="lt-LT" sz="2000" dirty="0" err="1"/>
              <a:t>solutions</a:t>
            </a:r>
            <a:r>
              <a:rPr lang="lt-LT" sz="2000" dirty="0"/>
              <a:t>.</a:t>
            </a:r>
          </a:p>
          <a:p>
            <a:r>
              <a:rPr lang="lt-LT" sz="2000" dirty="0" err="1"/>
              <a:t>They</a:t>
            </a:r>
            <a:r>
              <a:rPr lang="lt-LT" sz="2000" dirty="0"/>
              <a:t> </a:t>
            </a:r>
            <a:r>
              <a:rPr lang="lt-LT" sz="2000" dirty="0" err="1"/>
              <a:t>present</a:t>
            </a:r>
            <a:r>
              <a:rPr lang="lt-LT" sz="2000" dirty="0"/>
              <a:t> </a:t>
            </a:r>
            <a:r>
              <a:rPr lang="lt-LT" sz="2000" dirty="0" err="1"/>
              <a:t>information</a:t>
            </a:r>
            <a:r>
              <a:rPr lang="lt-LT" sz="2000" dirty="0"/>
              <a:t> </a:t>
            </a:r>
            <a:r>
              <a:rPr lang="lt-LT" sz="2000" dirty="0" err="1"/>
              <a:t>in</a:t>
            </a:r>
            <a:r>
              <a:rPr lang="lt-LT" sz="2000" dirty="0"/>
              <a:t> a </a:t>
            </a:r>
            <a:r>
              <a:rPr lang="lt-LT" sz="2000" dirty="0" err="1"/>
              <a:t>convenient</a:t>
            </a:r>
            <a:r>
              <a:rPr lang="lt-LT" sz="2000" dirty="0"/>
              <a:t> </a:t>
            </a:r>
            <a:r>
              <a:rPr lang="lt-LT" sz="2000" dirty="0" err="1"/>
              <a:t>way</a:t>
            </a:r>
            <a:r>
              <a:rPr lang="lt-LT" sz="2000" dirty="0"/>
              <a:t> (</a:t>
            </a:r>
            <a:r>
              <a:rPr lang="lt-LT" sz="2000" dirty="0" err="1"/>
              <a:t>such</a:t>
            </a:r>
            <a:r>
              <a:rPr lang="lt-LT" sz="2000" dirty="0"/>
              <a:t> </a:t>
            </a:r>
            <a:r>
              <a:rPr lang="lt-LT" sz="2000" dirty="0" err="1"/>
              <a:t>as</a:t>
            </a:r>
            <a:r>
              <a:rPr lang="lt-LT" sz="2000" dirty="0"/>
              <a:t> </a:t>
            </a:r>
            <a:r>
              <a:rPr lang="lt-LT" sz="2000" dirty="0" err="1"/>
              <a:t>diagrams</a:t>
            </a:r>
            <a:r>
              <a:rPr lang="lt-LT" sz="2000" dirty="0"/>
              <a:t>, </a:t>
            </a:r>
            <a:r>
              <a:rPr lang="lt-LT" sz="2000" dirty="0" err="1"/>
              <a:t>graphs</a:t>
            </a:r>
            <a:r>
              <a:rPr lang="lt-LT" sz="2000" dirty="0"/>
              <a:t>, </a:t>
            </a:r>
            <a:r>
              <a:rPr lang="lt-LT" sz="2000" dirty="0" err="1"/>
              <a:t>tables</a:t>
            </a:r>
            <a:r>
              <a:rPr lang="lt-LT" sz="2000" dirty="0"/>
              <a:t>, etc.).</a:t>
            </a:r>
            <a:endParaRPr lang="lt-LT" sz="1800" dirty="0"/>
          </a:p>
        </p:txBody>
      </p:sp>
      <p:pic>
        <p:nvPicPr>
          <p:cNvPr id="6146" name="Picture 2" descr="Types of Decision Support Systems | Management Study HQ">
            <a:extLst>
              <a:ext uri="{FF2B5EF4-FFF2-40B4-BE49-F238E27FC236}">
                <a16:creationId xmlns:a16="http://schemas.microsoft.com/office/drawing/2014/main" id="{F6CD66A2-DA7A-9886-EC03-5E302F379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800" y="2279650"/>
            <a:ext cx="5865200" cy="391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4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5A7FBE-B943-E6C2-8048-91EE37EB4297}"/>
              </a:ext>
            </a:extLst>
          </p:cNvPr>
          <p:cNvSpPr>
            <a:spLocks noGrp="1"/>
          </p:cNvSpPr>
          <p:nvPr>
            <p:ph type="body" sz="quarter" idx="10"/>
          </p:nvPr>
        </p:nvSpPr>
        <p:spPr/>
        <p:txBody>
          <a:bodyPr/>
          <a:lstStyle/>
          <a:p>
            <a:r>
              <a:rPr lang="en-GB" dirty="0"/>
              <a:t>Ethical Considerations in Decision-Making</a:t>
            </a:r>
          </a:p>
        </p:txBody>
      </p:sp>
    </p:spTree>
    <p:extLst>
      <p:ext uri="{BB962C8B-B14F-4D97-AF65-F5344CB8AC3E}">
        <p14:creationId xmlns:p14="http://schemas.microsoft.com/office/powerpoint/2010/main" val="1746447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F5F9-B7EE-B6E9-420C-E5B9FF05EA50}"/>
              </a:ext>
            </a:extLst>
          </p:cNvPr>
          <p:cNvSpPr>
            <a:spLocks noGrp="1"/>
          </p:cNvSpPr>
          <p:nvPr>
            <p:ph type="title"/>
          </p:nvPr>
        </p:nvSpPr>
        <p:spPr/>
        <p:txBody>
          <a:bodyPr/>
          <a:lstStyle/>
          <a:p>
            <a:r>
              <a:rPr lang="en-GB" dirty="0"/>
              <a:t>Ethical Considerations in Decision-Making</a:t>
            </a:r>
          </a:p>
        </p:txBody>
      </p:sp>
      <p:sp>
        <p:nvSpPr>
          <p:cNvPr id="3" name="Text Placeholder 2">
            <a:extLst>
              <a:ext uri="{FF2B5EF4-FFF2-40B4-BE49-F238E27FC236}">
                <a16:creationId xmlns:a16="http://schemas.microsoft.com/office/drawing/2014/main" id="{E179153B-08E1-4436-DD0C-44CAC646C08C}"/>
              </a:ext>
            </a:extLst>
          </p:cNvPr>
          <p:cNvSpPr>
            <a:spLocks noGrp="1"/>
          </p:cNvSpPr>
          <p:nvPr>
            <p:ph type="body" sz="quarter" idx="10"/>
          </p:nvPr>
        </p:nvSpPr>
        <p:spPr>
          <a:xfrm>
            <a:off x="550863" y="1152144"/>
            <a:ext cx="11125200" cy="5040694"/>
          </a:xfrm>
        </p:spPr>
        <p:txBody>
          <a:bodyPr numCol="2"/>
          <a:lstStyle/>
          <a:p>
            <a:pPr>
              <a:buFont typeface="System Font Regular"/>
              <a:buChar char="–"/>
            </a:pPr>
            <a:r>
              <a:rPr lang="en-GB" sz="2400" dirty="0"/>
              <a:t>Ethical considerations are an essential part of decision-making and should be approached with seriousness and care.</a:t>
            </a:r>
          </a:p>
          <a:p>
            <a:pPr>
              <a:buFont typeface="System Font Regular"/>
              <a:buChar char="–"/>
            </a:pPr>
            <a:r>
              <a:rPr lang="en-GB" sz="2400" dirty="0"/>
              <a:t>Ethical decision-making involves recognizing that the choices made may have far-reaching impacts on various stakeholders, and that these must be taken into account.</a:t>
            </a:r>
          </a:p>
          <a:p>
            <a:pPr>
              <a:buFont typeface="System Font Regular"/>
              <a:buChar char="–"/>
            </a:pPr>
            <a:r>
              <a:rPr lang="en-GB" sz="2400" dirty="0"/>
              <a:t>Decisions should be evaluated based on moral principles such as justice, honesty, and respect for others.</a:t>
            </a:r>
          </a:p>
          <a:p>
            <a:pPr>
              <a:buFont typeface="System Font Regular"/>
              <a:buChar char="–"/>
            </a:pPr>
            <a:r>
              <a:rPr lang="en-GB" sz="2400" dirty="0"/>
              <a:t>It is crucial to identify and manage any potential biases or conflicts of interest that may influence decision-making.</a:t>
            </a:r>
          </a:p>
          <a:p>
            <a:pPr>
              <a:buFont typeface="System Font Regular"/>
              <a:buChar char="–"/>
            </a:pPr>
            <a:r>
              <a:rPr lang="en-GB" sz="2400" dirty="0"/>
              <a:t>To promote inclusivity and avoid groupthink, input from diverse perspectives should be sought.</a:t>
            </a:r>
          </a:p>
          <a:p>
            <a:pPr>
              <a:buFont typeface="System Font Regular"/>
              <a:buChar char="–"/>
            </a:pPr>
            <a:r>
              <a:rPr lang="en-GB" sz="2400" dirty="0"/>
              <a:t>Decisions should be evaluated against ethical frameworks and standards, such as professional codes of conduct or legal requirements.</a:t>
            </a:r>
          </a:p>
          <a:p>
            <a:pPr>
              <a:buFont typeface="System Font Regular"/>
              <a:buChar char="–"/>
            </a:pPr>
            <a:r>
              <a:rPr lang="en-GB" sz="2400" dirty="0"/>
              <a:t>The long-term consequences of a decision on society and the environment must be considered alongside short-term gains.</a:t>
            </a:r>
          </a:p>
          <a:p>
            <a:pPr>
              <a:buFont typeface="System Font Regular"/>
              <a:buChar char="–"/>
            </a:pPr>
            <a:r>
              <a:rPr lang="en-GB" sz="2400" dirty="0"/>
              <a:t>The decision-making process and its outcomes should be transparent and accountable.</a:t>
            </a:r>
          </a:p>
        </p:txBody>
      </p:sp>
    </p:spTree>
    <p:extLst>
      <p:ext uri="{BB962C8B-B14F-4D97-AF65-F5344CB8AC3E}">
        <p14:creationId xmlns:p14="http://schemas.microsoft.com/office/powerpoint/2010/main" val="756767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533D-F188-D4B7-43C3-FF218A6A7FE5}"/>
              </a:ext>
            </a:extLst>
          </p:cNvPr>
          <p:cNvSpPr>
            <a:spLocks noGrp="1"/>
          </p:cNvSpPr>
          <p:nvPr>
            <p:ph type="title"/>
          </p:nvPr>
        </p:nvSpPr>
        <p:spPr/>
        <p:txBody>
          <a:bodyPr/>
          <a:lstStyle/>
          <a:p>
            <a:r>
              <a:rPr lang="en-GB" dirty="0"/>
              <a:t>Can you entrust the decision to a robot?</a:t>
            </a:r>
          </a:p>
        </p:txBody>
      </p:sp>
      <p:pic>
        <p:nvPicPr>
          <p:cNvPr id="4" name="ae6bb286-a34f-4145-a9b6-3abb5beca77b.mpg">
            <a:hlinkClick r:id="" action="ppaction://media"/>
            <a:extLst>
              <a:ext uri="{FF2B5EF4-FFF2-40B4-BE49-F238E27FC236}">
                <a16:creationId xmlns:a16="http://schemas.microsoft.com/office/drawing/2014/main" id="{2DE8D3BC-D492-9D1D-F026-376159ABA2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8321" y="1124744"/>
            <a:ext cx="10151871" cy="5710304"/>
          </a:xfrm>
          <a:prstGeom prst="rect">
            <a:avLst/>
          </a:prstGeom>
        </p:spPr>
      </p:pic>
    </p:spTree>
    <p:extLst>
      <p:ext uri="{BB962C8B-B14F-4D97-AF65-F5344CB8AC3E}">
        <p14:creationId xmlns:p14="http://schemas.microsoft.com/office/powerpoint/2010/main" val="9434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CFCB-D761-1E8E-2647-4456EF40D681}"/>
              </a:ext>
            </a:extLst>
          </p:cNvPr>
          <p:cNvSpPr>
            <a:spLocks noGrp="1"/>
          </p:cNvSpPr>
          <p:nvPr>
            <p:ph type="title"/>
          </p:nvPr>
        </p:nvSpPr>
        <p:spPr/>
        <p:txBody>
          <a:bodyPr/>
          <a:lstStyle/>
          <a:p>
            <a:r>
              <a:rPr lang="en-GB" dirty="0"/>
              <a:t>Decision-making errors and biases</a:t>
            </a:r>
          </a:p>
        </p:txBody>
      </p:sp>
      <p:sp>
        <p:nvSpPr>
          <p:cNvPr id="3" name="Text Placeholder 2">
            <a:extLst>
              <a:ext uri="{FF2B5EF4-FFF2-40B4-BE49-F238E27FC236}">
                <a16:creationId xmlns:a16="http://schemas.microsoft.com/office/drawing/2014/main" id="{42E4F5A2-1B59-F565-347B-4CF29818920B}"/>
              </a:ext>
            </a:extLst>
          </p:cNvPr>
          <p:cNvSpPr>
            <a:spLocks noGrp="1"/>
          </p:cNvSpPr>
          <p:nvPr>
            <p:ph type="body" sz="quarter" idx="10"/>
          </p:nvPr>
        </p:nvSpPr>
        <p:spPr>
          <a:xfrm>
            <a:off x="550863" y="1622220"/>
            <a:ext cx="11125200" cy="4570618"/>
          </a:xfrm>
        </p:spPr>
        <p:txBody>
          <a:bodyPr/>
          <a:lstStyle/>
          <a:p>
            <a:pPr>
              <a:buFont typeface="System Font Regular"/>
              <a:buChar char="–"/>
            </a:pPr>
            <a:r>
              <a:rPr lang="en-GB" sz="2400" dirty="0"/>
              <a:t>Confirmation bias: A tendency to seek out information that supports pre-existing beliefs or opinions, and to ignore information that contradicts them.</a:t>
            </a:r>
          </a:p>
          <a:p>
            <a:pPr>
              <a:buFont typeface="System Font Regular"/>
              <a:buChar char="–"/>
            </a:pPr>
            <a:r>
              <a:rPr lang="en-GB" sz="2400" dirty="0"/>
              <a:t>Overconfidence bias: The tendency to overestimate one's own abilities, knowledge, or the accuracy of one's judgments.</a:t>
            </a:r>
          </a:p>
          <a:p>
            <a:pPr>
              <a:buFont typeface="System Font Regular"/>
              <a:buChar char="–"/>
            </a:pPr>
            <a:r>
              <a:rPr lang="en-GB" sz="2400" dirty="0"/>
              <a:t>Anchoring bias: The tendency to rely too heavily on the first piece of information received, even if it is irrelevant or incorrect.</a:t>
            </a:r>
          </a:p>
          <a:p>
            <a:pPr>
              <a:buFont typeface="System Font Regular"/>
              <a:buChar char="–"/>
            </a:pPr>
            <a:r>
              <a:rPr lang="en-GB" sz="2400" dirty="0"/>
              <a:t>Framing effect: The way in which a decision is presented can influence the outcome. People are more likely to choose an option that is presented in a positive light, even if it is not the best choice.</a:t>
            </a:r>
          </a:p>
          <a:p>
            <a:pPr>
              <a:buFont typeface="System Font Regular"/>
              <a:buChar char="–"/>
            </a:pPr>
            <a:r>
              <a:rPr lang="en-GB" sz="2400" dirty="0"/>
              <a:t>Availability bias: The tendency to make judgments based on readily available information, rather than seeking out all relevant information.</a:t>
            </a:r>
          </a:p>
        </p:txBody>
      </p:sp>
    </p:spTree>
    <p:extLst>
      <p:ext uri="{BB962C8B-B14F-4D97-AF65-F5344CB8AC3E}">
        <p14:creationId xmlns:p14="http://schemas.microsoft.com/office/powerpoint/2010/main" val="458804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F2E2AEA-E5EA-B278-6520-1F29F5FC0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356" y="493712"/>
            <a:ext cx="7253287"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3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4A76A7-55FB-82D6-79D2-4D404FA03C00}"/>
              </a:ext>
            </a:extLst>
          </p:cNvPr>
          <p:cNvSpPr>
            <a:spLocks noGrp="1"/>
          </p:cNvSpPr>
          <p:nvPr>
            <p:ph type="title"/>
          </p:nvPr>
        </p:nvSpPr>
        <p:spPr/>
        <p:txBody>
          <a:bodyPr/>
          <a:lstStyle/>
          <a:p>
            <a:r>
              <a:rPr lang="en-GB"/>
              <a:t>What are management decisions?</a:t>
            </a:r>
          </a:p>
        </p:txBody>
      </p:sp>
      <p:sp>
        <p:nvSpPr>
          <p:cNvPr id="5" name="Text Placeholder 4">
            <a:extLst>
              <a:ext uri="{FF2B5EF4-FFF2-40B4-BE49-F238E27FC236}">
                <a16:creationId xmlns:a16="http://schemas.microsoft.com/office/drawing/2014/main" id="{65EE5B4D-F5E7-ADC9-812F-3E31E8E486BE}"/>
              </a:ext>
            </a:extLst>
          </p:cNvPr>
          <p:cNvSpPr>
            <a:spLocks noGrp="1"/>
          </p:cNvSpPr>
          <p:nvPr>
            <p:ph type="body" sz="quarter" idx="10"/>
          </p:nvPr>
        </p:nvSpPr>
        <p:spPr/>
        <p:txBody>
          <a:bodyPr/>
          <a:lstStyle/>
          <a:p>
            <a:r>
              <a:rPr lang="en-GB"/>
              <a:t>Management decisions</a:t>
            </a:r>
          </a:p>
          <a:p>
            <a:pPr lvl="1">
              <a:spcAft>
                <a:spcPts val="0"/>
              </a:spcAft>
            </a:pPr>
            <a:r>
              <a:rPr lang="en-GB"/>
              <a:t>Expression of the reaction of the member(s) of the organization to a certain situation (circumstances) of the organization</a:t>
            </a:r>
          </a:p>
          <a:p>
            <a:pPr lvl="1">
              <a:spcAft>
                <a:spcPts val="0"/>
              </a:spcAft>
            </a:pPr>
            <a:r>
              <a:rPr lang="en-GB"/>
              <a:t>Related to management functions, management objects and other management elements in the organization</a:t>
            </a:r>
          </a:p>
        </p:txBody>
      </p:sp>
    </p:spTree>
    <p:extLst>
      <p:ext uri="{BB962C8B-B14F-4D97-AF65-F5344CB8AC3E}">
        <p14:creationId xmlns:p14="http://schemas.microsoft.com/office/powerpoint/2010/main" val="231060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902F-90E5-EEAF-7FDC-4CDE65D215CA}"/>
              </a:ext>
            </a:extLst>
          </p:cNvPr>
          <p:cNvSpPr>
            <a:spLocks noGrp="1"/>
          </p:cNvSpPr>
          <p:nvPr>
            <p:ph type="title"/>
          </p:nvPr>
        </p:nvSpPr>
        <p:spPr/>
        <p:txBody>
          <a:bodyPr/>
          <a:lstStyle/>
          <a:p>
            <a:r>
              <a:rPr lang="en-GB" dirty="0"/>
              <a:t>Importance of management decisions and effective decision-making</a:t>
            </a:r>
          </a:p>
        </p:txBody>
      </p:sp>
      <p:sp>
        <p:nvSpPr>
          <p:cNvPr id="3" name="Text Placeholder 2">
            <a:extLst>
              <a:ext uri="{FF2B5EF4-FFF2-40B4-BE49-F238E27FC236}">
                <a16:creationId xmlns:a16="http://schemas.microsoft.com/office/drawing/2014/main" id="{4D734FBC-2155-DCEB-E9E3-B2A7EF3842E2}"/>
              </a:ext>
            </a:extLst>
          </p:cNvPr>
          <p:cNvSpPr>
            <a:spLocks noGrp="1"/>
          </p:cNvSpPr>
          <p:nvPr>
            <p:ph type="body" sz="quarter" idx="10"/>
          </p:nvPr>
        </p:nvSpPr>
        <p:spPr>
          <a:xfrm>
            <a:off x="550863" y="1920240"/>
            <a:ext cx="11125200" cy="4272598"/>
          </a:xfrm>
        </p:spPr>
        <p:txBody>
          <a:bodyPr/>
          <a:lstStyle/>
          <a:p>
            <a:pPr>
              <a:buFont typeface="System Font Regular"/>
              <a:buChar char="–"/>
            </a:pPr>
            <a:r>
              <a:rPr lang="en-GB" dirty="0"/>
              <a:t>Management decisions </a:t>
            </a:r>
            <a:r>
              <a:rPr lang="en-GB" dirty="0">
                <a:highlight>
                  <a:srgbClr val="FFFF00"/>
                </a:highlight>
              </a:rPr>
              <a:t>impact </a:t>
            </a:r>
            <a:r>
              <a:rPr lang="en-GB" dirty="0"/>
              <a:t>the allocation of resources, direction of efforts, and management of risk.</a:t>
            </a:r>
          </a:p>
          <a:p>
            <a:pPr>
              <a:buFont typeface="System Font Regular"/>
              <a:buChar char="–"/>
            </a:pPr>
            <a:r>
              <a:rPr lang="en-GB" dirty="0"/>
              <a:t>Effective decision-making is </a:t>
            </a:r>
            <a:r>
              <a:rPr lang="en-GB" dirty="0">
                <a:highlight>
                  <a:srgbClr val="FFFF00"/>
                </a:highlight>
              </a:rPr>
              <a:t>critical for organizational success</a:t>
            </a:r>
            <a:r>
              <a:rPr lang="en-GB" dirty="0"/>
              <a:t>.</a:t>
            </a:r>
          </a:p>
          <a:p>
            <a:pPr>
              <a:buFont typeface="System Font Regular"/>
              <a:buChar char="–"/>
            </a:pPr>
            <a:r>
              <a:rPr lang="en-GB" dirty="0"/>
              <a:t>Poor decision-making can lead to negative outcomes and even failure.</a:t>
            </a:r>
          </a:p>
          <a:p>
            <a:pPr>
              <a:buFont typeface="System Font Regular"/>
              <a:buChar char="–"/>
            </a:pPr>
            <a:r>
              <a:rPr lang="en-GB" dirty="0"/>
              <a:t>Effective decision-making </a:t>
            </a:r>
            <a:r>
              <a:rPr lang="en-GB" dirty="0">
                <a:highlight>
                  <a:srgbClr val="FFFF00"/>
                </a:highlight>
              </a:rPr>
              <a:t>requires a range of skills and ongoing learning</a:t>
            </a:r>
            <a:r>
              <a:rPr lang="en-GB" dirty="0"/>
              <a:t>.</a:t>
            </a:r>
          </a:p>
          <a:p>
            <a:pPr>
              <a:buFont typeface="System Font Regular"/>
              <a:buChar char="–"/>
            </a:pPr>
            <a:r>
              <a:rPr lang="en-GB" dirty="0">
                <a:highlight>
                  <a:srgbClr val="FFFF00"/>
                </a:highlight>
              </a:rPr>
              <a:t>A culture of effective decision-making </a:t>
            </a:r>
            <a:r>
              <a:rPr lang="en-GB" dirty="0"/>
              <a:t>helps organizations stay competitive and achieve long-term success.</a:t>
            </a:r>
          </a:p>
        </p:txBody>
      </p:sp>
    </p:spTree>
    <p:extLst>
      <p:ext uri="{BB962C8B-B14F-4D97-AF65-F5344CB8AC3E}">
        <p14:creationId xmlns:p14="http://schemas.microsoft.com/office/powerpoint/2010/main" val="366395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2FA30-5558-0E84-A77C-8C3784C0D1C9}"/>
              </a:ext>
            </a:extLst>
          </p:cNvPr>
          <p:cNvSpPr>
            <a:spLocks noGrp="1"/>
          </p:cNvSpPr>
          <p:nvPr>
            <p:ph type="body" sz="quarter" idx="10"/>
          </p:nvPr>
        </p:nvSpPr>
        <p:spPr/>
        <p:txBody>
          <a:bodyPr/>
          <a:lstStyle/>
          <a:p>
            <a:r>
              <a:rPr lang="en-GB" dirty="0"/>
              <a:t>Types of Management Decisions</a:t>
            </a:r>
          </a:p>
        </p:txBody>
      </p:sp>
    </p:spTree>
    <p:extLst>
      <p:ext uri="{BB962C8B-B14F-4D97-AF65-F5344CB8AC3E}">
        <p14:creationId xmlns:p14="http://schemas.microsoft.com/office/powerpoint/2010/main" val="305053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EE935A-AA58-EC42-E6A9-71A47C3110C8}"/>
              </a:ext>
            </a:extLst>
          </p:cNvPr>
          <p:cNvSpPr>
            <a:spLocks noGrp="1"/>
          </p:cNvSpPr>
          <p:nvPr>
            <p:ph type="title"/>
          </p:nvPr>
        </p:nvSpPr>
        <p:spPr/>
        <p:txBody>
          <a:bodyPr/>
          <a:lstStyle/>
          <a:p>
            <a:r>
              <a:rPr lang="en-GB"/>
              <a:t>Calssification of Management Decisions</a:t>
            </a:r>
          </a:p>
        </p:txBody>
      </p:sp>
      <p:sp>
        <p:nvSpPr>
          <p:cNvPr id="5" name="Text Placeholder 4">
            <a:extLst>
              <a:ext uri="{FF2B5EF4-FFF2-40B4-BE49-F238E27FC236}">
                <a16:creationId xmlns:a16="http://schemas.microsoft.com/office/drawing/2014/main" id="{F0BC1494-6C2B-B67C-0602-D2A2704D90C7}"/>
              </a:ext>
            </a:extLst>
          </p:cNvPr>
          <p:cNvSpPr>
            <a:spLocks noGrp="1"/>
          </p:cNvSpPr>
          <p:nvPr>
            <p:ph type="body" sz="quarter" idx="10"/>
          </p:nvPr>
        </p:nvSpPr>
        <p:spPr>
          <a:xfrm>
            <a:off x="528321" y="1456850"/>
            <a:ext cx="11112500" cy="5104493"/>
          </a:xfrm>
        </p:spPr>
        <p:txBody>
          <a:bodyPr numCol="2"/>
          <a:lstStyle/>
          <a:p>
            <a:pPr>
              <a:spcBef>
                <a:spcPts val="0"/>
              </a:spcBef>
            </a:pPr>
            <a:r>
              <a:rPr lang="en-GB" sz="2400" dirty="0"/>
              <a:t>Focus</a:t>
            </a:r>
          </a:p>
          <a:p>
            <a:pPr lvl="1">
              <a:spcBef>
                <a:spcPts val="0"/>
              </a:spcBef>
              <a:spcAft>
                <a:spcPts val="0"/>
              </a:spcAft>
            </a:pPr>
            <a:r>
              <a:rPr lang="en-GB" sz="2000" dirty="0"/>
              <a:t>Economic, social, technical, and organizational decisions</a:t>
            </a:r>
          </a:p>
          <a:p>
            <a:pPr>
              <a:spcBef>
                <a:spcPts val="0"/>
              </a:spcBef>
            </a:pPr>
            <a:r>
              <a:rPr lang="en-GB" sz="2400" dirty="0"/>
              <a:t>Area or management object</a:t>
            </a:r>
          </a:p>
          <a:p>
            <a:pPr lvl="1">
              <a:spcBef>
                <a:spcPts val="0"/>
              </a:spcBef>
              <a:spcAft>
                <a:spcPts val="0"/>
              </a:spcAft>
            </a:pPr>
            <a:r>
              <a:rPr lang="en-GB" sz="2000" dirty="0"/>
              <a:t>Main activities, sales, marketing, finance, and personnel decisions</a:t>
            </a:r>
          </a:p>
          <a:p>
            <a:pPr>
              <a:spcBef>
                <a:spcPts val="0"/>
              </a:spcBef>
            </a:pPr>
            <a:r>
              <a:rPr lang="en-GB" sz="2400" dirty="0"/>
              <a:t>Level of control</a:t>
            </a:r>
          </a:p>
          <a:p>
            <a:pPr lvl="1">
              <a:spcBef>
                <a:spcPts val="0"/>
              </a:spcBef>
              <a:spcAft>
                <a:spcPts val="0"/>
              </a:spcAft>
            </a:pPr>
            <a:r>
              <a:rPr lang="en-GB" sz="2000" dirty="0"/>
              <a:t>Regulatory, indicative, and informative decisions</a:t>
            </a:r>
          </a:p>
          <a:p>
            <a:pPr>
              <a:spcBef>
                <a:spcPts val="0"/>
              </a:spcBef>
            </a:pPr>
            <a:r>
              <a:rPr lang="en-GB" sz="2400" dirty="0"/>
              <a:t>Level of management</a:t>
            </a:r>
          </a:p>
          <a:p>
            <a:pPr lvl="1">
              <a:spcBef>
                <a:spcPts val="0"/>
              </a:spcBef>
              <a:spcAft>
                <a:spcPts val="0"/>
              </a:spcAft>
            </a:pPr>
            <a:r>
              <a:rPr lang="en-GB" sz="2000" dirty="0"/>
              <a:t>Strategic, tactical, and operational decisions</a:t>
            </a:r>
          </a:p>
          <a:p>
            <a:pPr>
              <a:spcBef>
                <a:spcPts val="0"/>
              </a:spcBef>
            </a:pPr>
            <a:r>
              <a:rPr lang="en-GB" sz="2400" dirty="0"/>
              <a:t>Complexity</a:t>
            </a:r>
          </a:p>
          <a:p>
            <a:pPr lvl="1">
              <a:spcBef>
                <a:spcPts val="0"/>
              </a:spcBef>
            </a:pPr>
            <a:r>
              <a:rPr lang="en-GB" sz="2000" dirty="0"/>
              <a:t>Very complex, medium complexity, and templated decisions </a:t>
            </a:r>
          </a:p>
          <a:p>
            <a:pPr>
              <a:spcBef>
                <a:spcPts val="0"/>
              </a:spcBef>
            </a:pPr>
            <a:r>
              <a:rPr lang="en-GB" sz="2400" dirty="0"/>
              <a:t>Automation</a:t>
            </a:r>
          </a:p>
          <a:p>
            <a:pPr lvl="1">
              <a:spcBef>
                <a:spcPts val="0"/>
              </a:spcBef>
              <a:spcAft>
                <a:spcPts val="0"/>
              </a:spcAft>
            </a:pPr>
            <a:r>
              <a:rPr lang="en-GB" sz="2000" dirty="0"/>
              <a:t>Programmable and non-programmable decisions</a:t>
            </a:r>
          </a:p>
          <a:p>
            <a:pPr>
              <a:spcBef>
                <a:spcPts val="0"/>
              </a:spcBef>
            </a:pPr>
            <a:r>
              <a:rPr lang="en-GB" sz="2400" dirty="0"/>
              <a:t>Degree of novelty</a:t>
            </a:r>
          </a:p>
          <a:p>
            <a:pPr lvl="1">
              <a:spcBef>
                <a:spcPts val="0"/>
              </a:spcBef>
              <a:spcAft>
                <a:spcPts val="0"/>
              </a:spcAft>
            </a:pPr>
            <a:r>
              <a:rPr lang="en-GB" sz="2000" dirty="0"/>
              <a:t>Routine, adaptive, and innovative decisions</a:t>
            </a:r>
          </a:p>
          <a:p>
            <a:pPr>
              <a:spcBef>
                <a:spcPts val="0"/>
              </a:spcBef>
            </a:pPr>
            <a:r>
              <a:rPr lang="en-GB" sz="2400" dirty="0"/>
              <a:t>Information used </a:t>
            </a:r>
          </a:p>
          <a:p>
            <a:pPr lvl="1">
              <a:spcBef>
                <a:spcPts val="0"/>
              </a:spcBef>
              <a:spcAft>
                <a:spcPts val="0"/>
              </a:spcAft>
            </a:pPr>
            <a:r>
              <a:rPr lang="en-GB" sz="2000" dirty="0"/>
              <a:t>Quantitative and qualitative decisions</a:t>
            </a:r>
          </a:p>
          <a:p>
            <a:pPr>
              <a:spcBef>
                <a:spcPts val="0"/>
              </a:spcBef>
            </a:pPr>
            <a:r>
              <a:rPr lang="en-GB" sz="2400" dirty="0"/>
              <a:t>Medium of communication </a:t>
            </a:r>
          </a:p>
          <a:p>
            <a:pPr lvl="1">
              <a:spcBef>
                <a:spcPts val="0"/>
              </a:spcBef>
              <a:spcAft>
                <a:spcPts val="0"/>
              </a:spcAft>
            </a:pPr>
            <a:r>
              <a:rPr lang="en-GB" sz="2000" dirty="0"/>
              <a:t>Verbal, paper, and digital decisions</a:t>
            </a:r>
          </a:p>
        </p:txBody>
      </p:sp>
    </p:spTree>
    <p:extLst>
      <p:ext uri="{BB962C8B-B14F-4D97-AF65-F5344CB8AC3E}">
        <p14:creationId xmlns:p14="http://schemas.microsoft.com/office/powerpoint/2010/main" val="405540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CEE6C-03A6-A123-7581-15525160BFB1}"/>
              </a:ext>
            </a:extLst>
          </p:cNvPr>
          <p:cNvSpPr>
            <a:spLocks noGrp="1"/>
          </p:cNvSpPr>
          <p:nvPr>
            <p:ph type="title"/>
          </p:nvPr>
        </p:nvSpPr>
        <p:spPr/>
        <p:txBody>
          <a:bodyPr/>
          <a:lstStyle/>
          <a:p>
            <a:r>
              <a:rPr lang="en-GB" dirty="0"/>
              <a:t>What types of problems are addressed at different levels of management?</a:t>
            </a:r>
          </a:p>
        </p:txBody>
      </p:sp>
      <p:pic>
        <p:nvPicPr>
          <p:cNvPr id="4" name="Picture 2">
            <a:extLst>
              <a:ext uri="{FF2B5EF4-FFF2-40B4-BE49-F238E27FC236}">
                <a16:creationId xmlns:a16="http://schemas.microsoft.com/office/drawing/2014/main" id="{042DDFED-CC4E-F1BC-F9C9-D3295007B3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2" t="16981" r="5760" b="11321"/>
          <a:stretch/>
        </p:blipFill>
        <p:spPr bwMode="auto">
          <a:xfrm>
            <a:off x="550862" y="1885950"/>
            <a:ext cx="10430627"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187609"/>
      </p:ext>
    </p:extLst>
  </p:cSld>
  <p:clrMapOvr>
    <a:masterClrMapping/>
  </p:clrMapOvr>
</p:sld>
</file>

<file path=ppt/theme/theme1.xml><?xml version="1.0" encoding="utf-8"?>
<a:theme xmlns:a="http://schemas.openxmlformats.org/drawingml/2006/main" name="Vilnius_Tech_mėlynas_LT">
  <a:themeElements>
    <a:clrScheme name="Vilnius Tech Spalvos">
      <a:dk1>
        <a:srgbClr val="000000"/>
      </a:dk1>
      <a:lt1>
        <a:srgbClr val="FFFFFF"/>
      </a:lt1>
      <a:dk2>
        <a:srgbClr val="44546A"/>
      </a:dk2>
      <a:lt2>
        <a:srgbClr val="E7E6E6"/>
      </a:lt2>
      <a:accent1>
        <a:srgbClr val="0B4DC7"/>
      </a:accent1>
      <a:accent2>
        <a:srgbClr val="F68B28"/>
      </a:accent2>
      <a:accent3>
        <a:srgbClr val="BDCCD3"/>
      </a:accent3>
      <a:accent4>
        <a:srgbClr val="FEBF3E"/>
      </a:accent4>
      <a:accent5>
        <a:srgbClr val="3EB8D8"/>
      </a:accent5>
      <a:accent6>
        <a:srgbClr val="00DDA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91690A6-DD73-CF40-9CA3-D13CAF28D1BE}" vid="{EBF1328C-5FF9-AF49-9473-68800F0131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Vilnius_Tech_mėlynas_LT</Template>
  <TotalTime>3240</TotalTime>
  <Words>15893</Words>
  <Application>Microsoft Macintosh PowerPoint</Application>
  <PresentationFormat>Widescreen</PresentationFormat>
  <Paragraphs>763</Paragraphs>
  <Slides>45</Slides>
  <Notes>38</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Courier New</vt:lpstr>
      <vt:lpstr>Söhne</vt:lpstr>
      <vt:lpstr>System Font Regular</vt:lpstr>
      <vt:lpstr>Vilnius_Tech_mėlynas_LT</vt:lpstr>
      <vt:lpstr>Management  decisions</vt:lpstr>
      <vt:lpstr>PowerPoint Presentation</vt:lpstr>
      <vt:lpstr>PowerPoint Presentation</vt:lpstr>
      <vt:lpstr>PowerPoint Presentation</vt:lpstr>
      <vt:lpstr>What are management decisions?</vt:lpstr>
      <vt:lpstr>Importance of management decisions and effective decision-making</vt:lpstr>
      <vt:lpstr>PowerPoint Presentation</vt:lpstr>
      <vt:lpstr>Calssification of Management Decisions</vt:lpstr>
      <vt:lpstr>What types of problems are addressed at different levels of management?</vt:lpstr>
      <vt:lpstr>PowerPoint Presentation</vt:lpstr>
      <vt:lpstr>The cycle of management decisions</vt:lpstr>
      <vt:lpstr>Decision making-process</vt:lpstr>
      <vt:lpstr>Rational decision-making process </vt:lpstr>
      <vt:lpstr>What is the rational decision-making model based on?</vt:lpstr>
      <vt:lpstr>Heuristic-intuitive approach to decision-making   </vt:lpstr>
      <vt:lpstr>Unconscious reasoning in decision-making</vt:lpstr>
      <vt:lpstr>PowerPoint Presentation</vt:lpstr>
      <vt:lpstr>Incremental decision-making approach  </vt:lpstr>
      <vt:lpstr>Bounded rationality approch</vt:lpstr>
      <vt:lpstr>PowerPoint Presentation</vt:lpstr>
      <vt:lpstr>What makes decision-making difficult?</vt:lpstr>
      <vt:lpstr>How is the future influence managed?</vt:lpstr>
      <vt:lpstr>Distinction between a decision and an outcome</vt:lpstr>
      <vt:lpstr>PowerPoint Presentation</vt:lpstr>
      <vt:lpstr>PowerPoint Presentation</vt:lpstr>
      <vt:lpstr>PowerPoint Presentation</vt:lpstr>
      <vt:lpstr>Qualitative techniques</vt:lpstr>
      <vt:lpstr>Various qualitative techniques</vt:lpstr>
      <vt:lpstr>Application of the Delphi method </vt:lpstr>
      <vt:lpstr>Brainstorming</vt:lpstr>
      <vt:lpstr>Nominal Group Technique (NGT</vt:lpstr>
      <vt:lpstr>Rules of iterative voting</vt:lpstr>
      <vt:lpstr>Yes/No method</vt:lpstr>
      <vt:lpstr>Quantitive techniques</vt:lpstr>
      <vt:lpstr>Examples of quantitative techniques</vt:lpstr>
      <vt:lpstr>Expert evaluation</vt:lpstr>
      <vt:lpstr>Main steps in expert evaluation</vt:lpstr>
      <vt:lpstr>Group decision-making</vt:lpstr>
      <vt:lpstr>Heuristic algorithms</vt:lpstr>
      <vt:lpstr>Decision support systems (DSS)</vt:lpstr>
      <vt:lpstr>PowerPoint Presentation</vt:lpstr>
      <vt:lpstr>Ethical Considerations in Decision-Making</vt:lpstr>
      <vt:lpstr>Can you entrust the decision to a robot?</vt:lpstr>
      <vt:lpstr>Decision-making errors and biases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 Modern Organizations</dc:title>
  <dc:creator>Jurga Vesterte</dc:creator>
  <cp:lastModifiedBy>Jurga Vesterte</cp:lastModifiedBy>
  <cp:revision>22</cp:revision>
  <cp:lastPrinted>2022-08-30T07:49:28Z</cp:lastPrinted>
  <dcterms:created xsi:type="dcterms:W3CDTF">2022-08-24T08:40:41Z</dcterms:created>
  <dcterms:modified xsi:type="dcterms:W3CDTF">2023-03-02T07:05:48Z</dcterms:modified>
</cp:coreProperties>
</file>